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56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embeddedFontLst>
    <p:embeddedFont>
      <p:font typeface="Pretendard" panose="02000503000000020004" pitchFamily="2" charset="-127"/>
      <p:regular r:id="rId19"/>
      <p:bold r:id="rId20"/>
    </p:embeddedFont>
    <p:embeddedFont>
      <p:font typeface="Pretendard Black" panose="02000503000000020004" pitchFamily="2" charset="-127"/>
      <p:bold r:id="rId21"/>
    </p:embeddedFont>
    <p:embeddedFont>
      <p:font typeface="Pretendard Medium" panose="02000503000000020004" pitchFamily="2" charset="-127"/>
      <p:regular r:id="rId22"/>
    </p:embeddedFont>
    <p:embeddedFont>
      <p:font typeface="Pretendard SemiBold" panose="02000503000000020004" pitchFamily="2" charset="-127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Cambria Math" panose="02040503050406030204" pitchFamily="18" charset="0"/>
      <p:regular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7"/>
    <p:restoredTop sz="94966"/>
  </p:normalViewPr>
  <p:slideViewPr>
    <p:cSldViewPr snapToGrid="0">
      <p:cViewPr varScale="1">
        <p:scale>
          <a:sx n="121" d="100"/>
          <a:sy n="121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B314C7-1937-8A4C-B319-F60466C6845E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F14470-D064-E04C-B45C-A0F389AD7D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83059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프로그래밍이란 인간이 생각하는 것을 컴퓨터에 지시하는 행위라고 할 수 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앞으로 살펴볼 파이썬 문법에서도 느끼는 것이 있겠지만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파이썬은 사람이 생각하는 방식을 그대로 표현할 수 있는 언어이다</a:t>
            </a:r>
            <a:r>
              <a:rPr kumimoji="1" lang="en-US" altLang="ko-Kore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F14470-D064-E04C-B45C-A0F389AD7DD4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32500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84F71-7F14-6B84-8F18-2B76B00CF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9366E6-6857-948D-96A9-8B4437869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46EA0-482A-A2F2-BD1A-348C7D84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651383-928C-1A99-0763-84DBC8A9A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632F-4B92-5DC1-D22F-ADE4826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14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73E33-156D-6C58-2D50-702544FFD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8CBBC8-CF18-3B37-7313-CA8F4B02B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C62E2-55AD-F95D-2F90-80D3FBAE4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75470-2535-8D90-B9DD-432A1A3E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00819B-DF92-9101-F5AE-F940AAC35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54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5146F9-52B3-8280-8849-2C5F23D667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171FC7-00B1-3EDF-52E7-ACC6C529E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6EB9D-E4AC-275B-CE73-770F40EE5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5E868-9394-48A9-A9F8-4F6C61738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E9B4C-D58F-7FAA-3A85-CC30ECC8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886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E352C-B1DE-4208-DEE4-111F8B681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8A8C6-8733-EA52-9604-A5EECE64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AE35D-040E-F1E5-E325-BA5D76D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0B7157-4BEE-C04E-5CED-293DB4C13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019AD-4486-F102-D411-E4BCB62A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38501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CDAA3-0B68-302C-14D7-3E39D24CE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DE9F97-CFFD-3409-2249-A944AD2A4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9E5859-A6FF-D584-9686-ECBEA0A93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1E6396-7101-5666-99F5-0CE357B43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9B530-901B-1083-508C-1B299C33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0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91B82-E349-33A4-5255-11D43CE5E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2D3F42-E392-1E47-D22B-32F437B45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2BB2D-FE36-05B6-1D9B-E14ABB46C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47517A-0D4F-978B-9011-BF9B9079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CB600-6CA2-D1CA-8A9D-76D3C14D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9244D9-B14E-DA92-4FBD-3DC37EA6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3676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AFA67-77DB-8C96-FDC2-AB095330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2CB6A4-1424-BA64-996C-80AF03C78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0958C4-BAA4-BDA5-1F16-2948E7D5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70EB50E-56F3-DC09-22A9-8B4A84B29D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62060B-619B-9ADA-EA14-B8138AD9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BCBAD0-5767-F7AD-0221-BF9A1AB6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8CF725-47A7-6153-6603-60079F18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22B899-2900-7404-B534-8FA589BC7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553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DDFFE-6D26-2224-778B-FC79EE09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7BFBA9-F6FC-5789-17D0-E054B432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DA15D-168E-4740-8554-88C6881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F5BF3CD-6347-4898-62F5-877768436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4876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1DA395-7E73-042E-23F4-6937A214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EB4DEB-FD8E-C1CE-5CCA-03F850AA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A057A4-27FC-48D5-531D-2EFD7150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195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BA920-99FE-D4C4-0D3B-6812D5319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9B0907-9BE6-4B82-355A-59E62C752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590FCB-7E96-3741-9FC0-0C1AAFBDFD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22F41D-23CF-06AC-B2F4-96A0E7060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40C443-09B2-DE5F-FF0E-F0039A70D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2F925E-E2B0-211C-0098-58B5E965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586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CFC871-9061-318B-6AFC-3FC297FF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3A52057-1D9A-F986-3218-6A73C6244C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4DAEEC-0B0D-D951-F526-8C94884E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7A5CFA-8B50-8841-4700-C5208073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A3F32C-8364-F1C2-CF02-C7D42C7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E2B50-A61F-05E6-72FD-4390561B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319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489F85-523B-E59B-B1C5-92986D44B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5265C6-A7E7-8917-0254-5754D15AE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ED15EA-732A-43DB-4E3B-DED80525D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E2AE8-1EE4-1C48-847C-02E7480849F6}" type="datetimeFigureOut">
              <a:rPr kumimoji="1" lang="ko-Kore-KR" altLang="en-US" smtClean="0"/>
              <a:t>2023. 7. 12.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09A62-2D31-1D65-3D2E-758A5C020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28DAF-E1FC-E2C3-1255-1B1B9FAD5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6A114-2E6E-5C4F-9A07-9C787C9EC8E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901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itae040522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410B6-B81C-ECED-5713-3C3D5B49B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07137"/>
            <a:ext cx="9144000" cy="1019947"/>
          </a:xfrm>
        </p:spPr>
        <p:txBody>
          <a:bodyPr>
            <a:normAutofit/>
          </a:bodyPr>
          <a:lstStyle/>
          <a:p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(2)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48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파이썬이란</a:t>
            </a:r>
            <a:r>
              <a:rPr lang="ko-KR" altLang="en-US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무엇인가</a:t>
            </a:r>
            <a:r>
              <a:rPr lang="en-US" altLang="ko-KR" sz="4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48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AFB880-150B-C984-CCBE-C6546CC50BCB}"/>
              </a:ext>
            </a:extLst>
          </p:cNvPr>
          <p:cNvSpPr/>
          <p:nvPr/>
        </p:nvSpPr>
        <p:spPr>
          <a:xfrm>
            <a:off x="287998" y="3549695"/>
            <a:ext cx="11616617" cy="977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93BD61-FFF8-AA16-323B-200B9C94B3B1}"/>
              </a:ext>
            </a:extLst>
          </p:cNvPr>
          <p:cNvSpPr txBox="1"/>
          <p:nvPr/>
        </p:nvSpPr>
        <p:spPr>
          <a:xfrm>
            <a:off x="3048000" y="387009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송기태 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  <a:hlinkClick r:id="rId2"/>
              </a:rPr>
              <a:t>kitae040522@gmail.com</a:t>
            </a:r>
            <a:r>
              <a:rPr lang="en-US" altLang="ko-KR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</a:p>
          <a:p>
            <a:pPr algn="ctr"/>
            <a:r>
              <a:rPr lang="en-US" altLang="ko-Kore-KR" sz="1800" u="none" strike="noStrike" dirty="0" err="1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Soongsil</a:t>
            </a:r>
            <a:r>
              <a:rPr lang="en-US" altLang="ko-Kore-KR" sz="1800" u="none" strike="noStrike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 Univ. (Computer Science and Engineering)</a:t>
            </a:r>
            <a:r>
              <a:rPr lang="en-US" altLang="ko-Kore-KR" sz="1800" dirty="0">
                <a:solidFill>
                  <a:srgbClr val="000000"/>
                </a:solidFill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79969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컴퓨팅사고란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31DCDCB-D0F4-EA92-9335-719B78EDE95B}"/>
              </a:ext>
            </a:extLst>
          </p:cNvPr>
          <p:cNvSpPr txBox="1"/>
          <p:nvPr/>
        </p:nvSpPr>
        <p:spPr>
          <a:xfrm>
            <a:off x="4135366" y="1316562"/>
            <a:ext cx="39212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일반적 문제 해결 </a:t>
            </a:r>
            <a:r>
              <a:rPr kumimoji="1" lang="en-US" altLang="ko-Kore-KR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- </a:t>
            </a:r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예시</a:t>
            </a:r>
            <a:endParaRPr kumimoji="1" lang="en-US" altLang="ko-Kore-KR" sz="3200" b="1" dirty="0"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18D3DCF-52CA-B324-73F3-F690821918BB}"/>
              </a:ext>
            </a:extLst>
          </p:cNvPr>
          <p:cNvGrpSpPr/>
          <p:nvPr/>
        </p:nvGrpSpPr>
        <p:grpSpPr>
          <a:xfrm>
            <a:off x="3010150" y="2216072"/>
            <a:ext cx="6171701" cy="3326754"/>
            <a:chOff x="2703858" y="1971617"/>
            <a:chExt cx="6171701" cy="332675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BB094C78-7472-FC43-AC9E-DF06546B0BDE}"/>
                </a:ext>
              </a:extLst>
            </p:cNvPr>
            <p:cNvGrpSpPr/>
            <p:nvPr/>
          </p:nvGrpSpPr>
          <p:grpSpPr>
            <a:xfrm>
              <a:off x="3003692" y="2263394"/>
              <a:ext cx="5572036" cy="2743200"/>
              <a:chOff x="3122908" y="2402237"/>
              <a:chExt cx="2743200" cy="2743200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CD625E2-91E9-0F64-ACA3-95A3688144F4}"/>
                  </a:ext>
                </a:extLst>
              </p:cNvPr>
              <p:cNvGrpSpPr/>
              <p:nvPr/>
            </p:nvGrpSpPr>
            <p:grpSpPr>
              <a:xfrm>
                <a:off x="3122908" y="3316637"/>
                <a:ext cx="2743200" cy="914400"/>
                <a:chOff x="3122908" y="3316637"/>
                <a:chExt cx="2743200" cy="914400"/>
              </a:xfrm>
              <a:solidFill>
                <a:schemeClr val="bg1"/>
              </a:solidFill>
            </p:grpSpPr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14494491-EC54-B2B1-1D8B-82CEB2363B01}"/>
                    </a:ext>
                  </a:extLst>
                </p:cNvPr>
                <p:cNvSpPr/>
                <p:nvPr/>
              </p:nvSpPr>
              <p:spPr>
                <a:xfrm>
                  <a:off x="31229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4" name="직사각형 3">
                  <a:extLst>
                    <a:ext uri="{FF2B5EF4-FFF2-40B4-BE49-F238E27FC236}">
                      <a16:creationId xmlns:a16="http://schemas.microsoft.com/office/drawing/2014/main" id="{15BD1B4A-F816-83C5-1642-166AC203BB8D}"/>
                    </a:ext>
                  </a:extLst>
                </p:cNvPr>
                <p:cNvSpPr/>
                <p:nvPr/>
              </p:nvSpPr>
              <p:spPr>
                <a:xfrm>
                  <a:off x="40373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EAABF6A1-F4FD-87EC-1FAC-B69C534EA4A2}"/>
                    </a:ext>
                  </a:extLst>
                </p:cNvPr>
                <p:cNvSpPr/>
                <p:nvPr/>
              </p:nvSpPr>
              <p:spPr>
                <a:xfrm>
                  <a:off x="49517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A44688BC-BE49-C136-CC37-22E678880155}"/>
                  </a:ext>
                </a:extLst>
              </p:cNvPr>
              <p:cNvGrpSpPr/>
              <p:nvPr/>
            </p:nvGrpSpPr>
            <p:grpSpPr>
              <a:xfrm>
                <a:off x="3122908" y="2402237"/>
                <a:ext cx="2743200" cy="914400"/>
                <a:chOff x="3122908" y="3316637"/>
                <a:chExt cx="2743200" cy="914400"/>
              </a:xfrm>
              <a:solidFill>
                <a:schemeClr val="bg1"/>
              </a:solidFill>
            </p:grpSpPr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65AD0477-6917-EBA4-9F41-309E80F42DE5}"/>
                    </a:ext>
                  </a:extLst>
                </p:cNvPr>
                <p:cNvSpPr/>
                <p:nvPr/>
              </p:nvSpPr>
              <p:spPr>
                <a:xfrm>
                  <a:off x="31229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6989C9B3-CFD6-D609-2809-EF3D864EFC06}"/>
                    </a:ext>
                  </a:extLst>
                </p:cNvPr>
                <p:cNvSpPr/>
                <p:nvPr/>
              </p:nvSpPr>
              <p:spPr>
                <a:xfrm>
                  <a:off x="40373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E70573DA-3020-7381-FB72-514724F9AFCF}"/>
                    </a:ext>
                  </a:extLst>
                </p:cNvPr>
                <p:cNvSpPr/>
                <p:nvPr/>
              </p:nvSpPr>
              <p:spPr>
                <a:xfrm>
                  <a:off x="49517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A9C35905-D2D9-8AC2-49C6-9578BE152899}"/>
                  </a:ext>
                </a:extLst>
              </p:cNvPr>
              <p:cNvGrpSpPr/>
              <p:nvPr/>
            </p:nvGrpSpPr>
            <p:grpSpPr>
              <a:xfrm>
                <a:off x="3122908" y="4231037"/>
                <a:ext cx="2743200" cy="914400"/>
                <a:chOff x="3122908" y="3316637"/>
                <a:chExt cx="2743200" cy="914400"/>
              </a:xfrm>
              <a:solidFill>
                <a:schemeClr val="bg1"/>
              </a:solidFill>
            </p:grpSpPr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46CFA483-9B72-2F84-8024-2D6ACEFF2746}"/>
                    </a:ext>
                  </a:extLst>
                </p:cNvPr>
                <p:cNvSpPr/>
                <p:nvPr/>
              </p:nvSpPr>
              <p:spPr>
                <a:xfrm>
                  <a:off x="31229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6C05F5A7-755D-51E3-6541-58894D25AC68}"/>
                    </a:ext>
                  </a:extLst>
                </p:cNvPr>
                <p:cNvSpPr/>
                <p:nvPr/>
              </p:nvSpPr>
              <p:spPr>
                <a:xfrm>
                  <a:off x="40373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4B548549-3F14-601D-28B8-CA507D6A475B}"/>
                    </a:ext>
                  </a:extLst>
                </p:cNvPr>
                <p:cNvSpPr/>
                <p:nvPr/>
              </p:nvSpPr>
              <p:spPr>
                <a:xfrm>
                  <a:off x="49517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</p:grp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F982BCC-869B-B194-3B32-39C01B2DC56C}"/>
                </a:ext>
              </a:extLst>
            </p:cNvPr>
            <p:cNvSpPr/>
            <p:nvPr/>
          </p:nvSpPr>
          <p:spPr>
            <a:xfrm>
              <a:off x="2703858" y="4698706"/>
              <a:ext cx="599665" cy="599665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91E51B77-3EB9-C49F-1C2F-53AC48823E39}"/>
                </a:ext>
              </a:extLst>
            </p:cNvPr>
            <p:cNvSpPr/>
            <p:nvPr/>
          </p:nvSpPr>
          <p:spPr>
            <a:xfrm>
              <a:off x="8275894" y="1971617"/>
              <a:ext cx="599665" cy="59966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6085727-5025-EAD3-6FDD-B603357653C0}"/>
              </a:ext>
            </a:extLst>
          </p:cNvPr>
          <p:cNvSpPr txBox="1"/>
          <p:nvPr/>
        </p:nvSpPr>
        <p:spPr>
          <a:xfrm>
            <a:off x="2858381" y="415198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1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9B0DC3-972F-75EE-EC26-6AB612C8C955}"/>
              </a:ext>
            </a:extLst>
          </p:cNvPr>
          <p:cNvSpPr txBox="1"/>
          <p:nvPr/>
        </p:nvSpPr>
        <p:spPr>
          <a:xfrm>
            <a:off x="2857455" y="32443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1</a:t>
            </a:r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6DA0E3-1C2E-D4C6-6500-42432C354286}"/>
              </a:ext>
            </a:extLst>
          </p:cNvPr>
          <p:cNvSpPr txBox="1"/>
          <p:nvPr/>
        </p:nvSpPr>
        <p:spPr>
          <a:xfrm>
            <a:off x="2857455" y="23298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1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A98950-4950-B1F0-AD85-6BB80DDA95C5}"/>
              </a:ext>
            </a:extLst>
          </p:cNvPr>
          <p:cNvSpPr txBox="1"/>
          <p:nvPr/>
        </p:nvSpPr>
        <p:spPr>
          <a:xfrm>
            <a:off x="5015559" y="53567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1</a:t>
            </a:r>
            <a:endParaRPr kumimoji="1" lang="ko-Kore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72092F-7E6B-93EB-3BC5-BD4BFC1BF9DC}"/>
              </a:ext>
            </a:extLst>
          </p:cNvPr>
          <p:cNvSpPr txBox="1"/>
          <p:nvPr/>
        </p:nvSpPr>
        <p:spPr>
          <a:xfrm>
            <a:off x="6873831" y="53567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1</a:t>
            </a:r>
            <a:endParaRPr kumimoji="1" lang="ko-Kore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409D1A4-C75F-A9D9-E51D-DFC831B0E113}"/>
              </a:ext>
            </a:extLst>
          </p:cNvPr>
          <p:cNvSpPr txBox="1"/>
          <p:nvPr/>
        </p:nvSpPr>
        <p:spPr>
          <a:xfrm>
            <a:off x="8732103" y="535161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1</a:t>
            </a:r>
            <a:endParaRPr kumimoji="1" lang="ko-Kore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377585D-810B-A836-CC1A-3197059F432A}"/>
              </a:ext>
            </a:extLst>
          </p:cNvPr>
          <p:cNvSpPr txBox="1"/>
          <p:nvPr/>
        </p:nvSpPr>
        <p:spPr>
          <a:xfrm>
            <a:off x="4864716" y="39673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2</a:t>
            </a:r>
            <a:endParaRPr kumimoji="1" lang="ko-Kore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D6C434-E0F3-70D5-3638-0421398F4242}"/>
              </a:ext>
            </a:extLst>
          </p:cNvPr>
          <p:cNvSpPr txBox="1"/>
          <p:nvPr/>
        </p:nvSpPr>
        <p:spPr>
          <a:xfrm>
            <a:off x="6722988" y="39673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3</a:t>
            </a:r>
            <a:endParaRPr kumimoji="1" lang="ko-Kore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3531A9-180B-1E49-E68C-BACE5C27167D}"/>
              </a:ext>
            </a:extLst>
          </p:cNvPr>
          <p:cNvSpPr txBox="1"/>
          <p:nvPr/>
        </p:nvSpPr>
        <p:spPr>
          <a:xfrm>
            <a:off x="8580332" y="39673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4</a:t>
            </a:r>
            <a:endParaRPr kumimoji="1" lang="ko-Kore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C797A9B-8EC9-E5EE-B359-8DDC93552F73}"/>
              </a:ext>
            </a:extLst>
          </p:cNvPr>
          <p:cNvSpPr txBox="1"/>
          <p:nvPr/>
        </p:nvSpPr>
        <p:spPr>
          <a:xfrm>
            <a:off x="4864716" y="30592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3</a:t>
            </a:r>
            <a:endParaRPr kumimoji="1" lang="ko-Kore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26D940D-D3FB-E05E-C21A-DECA2823078E}"/>
              </a:ext>
            </a:extLst>
          </p:cNvPr>
          <p:cNvSpPr txBox="1"/>
          <p:nvPr/>
        </p:nvSpPr>
        <p:spPr>
          <a:xfrm>
            <a:off x="6721134" y="30466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6</a:t>
            </a:r>
            <a:endParaRPr kumimoji="1" lang="ko-Kore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DF786DB-5DC9-16D0-815E-BC2BBD3B3F38}"/>
              </a:ext>
            </a:extLst>
          </p:cNvPr>
          <p:cNvSpPr txBox="1"/>
          <p:nvPr/>
        </p:nvSpPr>
        <p:spPr>
          <a:xfrm>
            <a:off x="8468943" y="306642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1</a:t>
            </a:r>
            <a:r>
              <a:rPr kumimoji="1" lang="en-US" altLang="ko-KR" dirty="0"/>
              <a:t>0</a:t>
            </a:r>
            <a:endParaRPr kumimoji="1" lang="ko-Kore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D94D6FA-43A9-21BC-25C1-D9789C4862CB}"/>
              </a:ext>
            </a:extLst>
          </p:cNvPr>
          <p:cNvSpPr txBox="1"/>
          <p:nvPr/>
        </p:nvSpPr>
        <p:spPr>
          <a:xfrm>
            <a:off x="4864716" y="214338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4</a:t>
            </a:r>
            <a:endParaRPr kumimoji="1" lang="ko-Kore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2EE2670-D74B-96A7-A169-1CBF65A0FDD9}"/>
              </a:ext>
            </a:extLst>
          </p:cNvPr>
          <p:cNvSpPr txBox="1"/>
          <p:nvPr/>
        </p:nvSpPr>
        <p:spPr>
          <a:xfrm>
            <a:off x="6604116" y="215201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10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71085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컴퓨팅사고란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31DCDCB-D0F4-EA92-9335-719B78EDE95B}"/>
              </a:ext>
            </a:extLst>
          </p:cNvPr>
          <p:cNvSpPr txBox="1"/>
          <p:nvPr/>
        </p:nvSpPr>
        <p:spPr>
          <a:xfrm>
            <a:off x="3390773" y="1316562"/>
            <a:ext cx="54104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조금 더 나은 방법은</a:t>
            </a:r>
            <a:r>
              <a:rPr kumimoji="1" lang="en-US" altLang="ko-Kore-KR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? </a:t>
            </a:r>
            <a:r>
              <a:rPr kumimoji="1" lang="en-US" altLang="ko-KR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– </a:t>
            </a:r>
            <a:r>
              <a:rPr kumimoji="1" lang="ko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순열 사용</a:t>
            </a:r>
            <a:endParaRPr kumimoji="1" lang="en-US" altLang="ko-Kore-KR" sz="3200" b="1" dirty="0"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18D3DCF-52CA-B324-73F3-F690821918BB}"/>
              </a:ext>
            </a:extLst>
          </p:cNvPr>
          <p:cNvGrpSpPr/>
          <p:nvPr/>
        </p:nvGrpSpPr>
        <p:grpSpPr>
          <a:xfrm>
            <a:off x="3010150" y="2126440"/>
            <a:ext cx="6171701" cy="3326754"/>
            <a:chOff x="2703858" y="1971617"/>
            <a:chExt cx="6171701" cy="332675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BB094C78-7472-FC43-AC9E-DF06546B0BDE}"/>
                </a:ext>
              </a:extLst>
            </p:cNvPr>
            <p:cNvGrpSpPr/>
            <p:nvPr/>
          </p:nvGrpSpPr>
          <p:grpSpPr>
            <a:xfrm>
              <a:off x="3003692" y="2263394"/>
              <a:ext cx="5572036" cy="2743200"/>
              <a:chOff x="3122908" y="2402237"/>
              <a:chExt cx="2743200" cy="2743200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CD625E2-91E9-0F64-ACA3-95A3688144F4}"/>
                  </a:ext>
                </a:extLst>
              </p:cNvPr>
              <p:cNvGrpSpPr/>
              <p:nvPr/>
            </p:nvGrpSpPr>
            <p:grpSpPr>
              <a:xfrm>
                <a:off x="3122908" y="3316637"/>
                <a:ext cx="2743200" cy="914400"/>
                <a:chOff x="3122908" y="3316637"/>
                <a:chExt cx="2743200" cy="914400"/>
              </a:xfrm>
              <a:solidFill>
                <a:schemeClr val="bg1"/>
              </a:solidFill>
            </p:grpSpPr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14494491-EC54-B2B1-1D8B-82CEB2363B01}"/>
                    </a:ext>
                  </a:extLst>
                </p:cNvPr>
                <p:cNvSpPr/>
                <p:nvPr/>
              </p:nvSpPr>
              <p:spPr>
                <a:xfrm>
                  <a:off x="31229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4" name="직사각형 3">
                  <a:extLst>
                    <a:ext uri="{FF2B5EF4-FFF2-40B4-BE49-F238E27FC236}">
                      <a16:creationId xmlns:a16="http://schemas.microsoft.com/office/drawing/2014/main" id="{15BD1B4A-F816-83C5-1642-166AC203BB8D}"/>
                    </a:ext>
                  </a:extLst>
                </p:cNvPr>
                <p:cNvSpPr/>
                <p:nvPr/>
              </p:nvSpPr>
              <p:spPr>
                <a:xfrm>
                  <a:off x="40373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EAABF6A1-F4FD-87EC-1FAC-B69C534EA4A2}"/>
                    </a:ext>
                  </a:extLst>
                </p:cNvPr>
                <p:cNvSpPr/>
                <p:nvPr/>
              </p:nvSpPr>
              <p:spPr>
                <a:xfrm>
                  <a:off x="49517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A44688BC-BE49-C136-CC37-22E678880155}"/>
                  </a:ext>
                </a:extLst>
              </p:cNvPr>
              <p:cNvGrpSpPr/>
              <p:nvPr/>
            </p:nvGrpSpPr>
            <p:grpSpPr>
              <a:xfrm>
                <a:off x="3122908" y="2402237"/>
                <a:ext cx="2743200" cy="914400"/>
                <a:chOff x="3122908" y="3316637"/>
                <a:chExt cx="2743200" cy="914400"/>
              </a:xfrm>
              <a:solidFill>
                <a:schemeClr val="bg1"/>
              </a:solidFill>
            </p:grpSpPr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65AD0477-6917-EBA4-9F41-309E80F42DE5}"/>
                    </a:ext>
                  </a:extLst>
                </p:cNvPr>
                <p:cNvSpPr/>
                <p:nvPr/>
              </p:nvSpPr>
              <p:spPr>
                <a:xfrm>
                  <a:off x="31229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6989C9B3-CFD6-D609-2809-EF3D864EFC06}"/>
                    </a:ext>
                  </a:extLst>
                </p:cNvPr>
                <p:cNvSpPr/>
                <p:nvPr/>
              </p:nvSpPr>
              <p:spPr>
                <a:xfrm>
                  <a:off x="40373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E70573DA-3020-7381-FB72-514724F9AFCF}"/>
                    </a:ext>
                  </a:extLst>
                </p:cNvPr>
                <p:cNvSpPr/>
                <p:nvPr/>
              </p:nvSpPr>
              <p:spPr>
                <a:xfrm>
                  <a:off x="49517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A9C35905-D2D9-8AC2-49C6-9578BE152899}"/>
                  </a:ext>
                </a:extLst>
              </p:cNvPr>
              <p:cNvGrpSpPr/>
              <p:nvPr/>
            </p:nvGrpSpPr>
            <p:grpSpPr>
              <a:xfrm>
                <a:off x="3122908" y="4231037"/>
                <a:ext cx="2743200" cy="914400"/>
                <a:chOff x="3122908" y="3316637"/>
                <a:chExt cx="2743200" cy="914400"/>
              </a:xfrm>
              <a:solidFill>
                <a:schemeClr val="bg1"/>
              </a:solidFill>
            </p:grpSpPr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46CFA483-9B72-2F84-8024-2D6ACEFF2746}"/>
                    </a:ext>
                  </a:extLst>
                </p:cNvPr>
                <p:cNvSpPr/>
                <p:nvPr/>
              </p:nvSpPr>
              <p:spPr>
                <a:xfrm>
                  <a:off x="31229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6C05F5A7-755D-51E3-6541-58894D25AC68}"/>
                    </a:ext>
                  </a:extLst>
                </p:cNvPr>
                <p:cNvSpPr/>
                <p:nvPr/>
              </p:nvSpPr>
              <p:spPr>
                <a:xfrm>
                  <a:off x="40373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4B548549-3F14-601D-28B8-CA507D6A475B}"/>
                    </a:ext>
                  </a:extLst>
                </p:cNvPr>
                <p:cNvSpPr/>
                <p:nvPr/>
              </p:nvSpPr>
              <p:spPr>
                <a:xfrm>
                  <a:off x="49517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</p:grp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F982BCC-869B-B194-3B32-39C01B2DC56C}"/>
                </a:ext>
              </a:extLst>
            </p:cNvPr>
            <p:cNvSpPr/>
            <p:nvPr/>
          </p:nvSpPr>
          <p:spPr>
            <a:xfrm>
              <a:off x="2703858" y="4698706"/>
              <a:ext cx="599665" cy="599665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91E51B77-3EB9-C49F-1C2F-53AC48823E39}"/>
                </a:ext>
              </a:extLst>
            </p:cNvPr>
            <p:cNvSpPr/>
            <p:nvPr/>
          </p:nvSpPr>
          <p:spPr>
            <a:xfrm>
              <a:off x="8275894" y="1971617"/>
              <a:ext cx="599665" cy="59966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409D1A4-C75F-A9D9-E51D-DFC831B0E113}"/>
                  </a:ext>
                </a:extLst>
              </p:cNvPr>
              <p:cNvSpPr txBox="1"/>
              <p:nvPr/>
            </p:nvSpPr>
            <p:spPr>
              <a:xfrm>
                <a:off x="4191888" y="5439686"/>
                <a:ext cx="3808222" cy="679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d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!</m:t>
                          </m:r>
                        </m:num>
                        <m:den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!∗</m:t>
                          </m:r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!</m:t>
                          </m:r>
                        </m:den>
                      </m:f>
                      <m:r>
                        <a:rPr kumimoji="1"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1∗2∗3∗4∗5∗6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  <m:t>(1∗2∗3)</m:t>
                              </m:r>
                            </m:e>
                            <m:sup>
                              <m:r>
                                <a:rPr kumimoji="1"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ko-K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  <m:r>
                        <a:rPr kumimoji="1" lang="en-US" altLang="ko-KR" b="0" i="1" smtClean="0">
                          <a:latin typeface="Cambria Math" panose="02040503050406030204" pitchFamily="18" charset="0"/>
                        </a:rPr>
                        <m:t>=20</m:t>
                      </m:r>
                    </m:oMath>
                  </m:oMathPara>
                </a14:m>
                <a:endParaRPr kumimoji="1" lang="en-US" altLang="ko-KR" b="0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409D1A4-C75F-A9D9-E51D-DFC831B0E1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1888" y="5439686"/>
                <a:ext cx="3808222" cy="679032"/>
              </a:xfrm>
              <a:prstGeom prst="rect">
                <a:avLst/>
              </a:prstGeom>
              <a:blipFill>
                <a:blip r:embed="rId4"/>
                <a:stretch>
                  <a:fillRect b="-11111"/>
                </a:stretch>
              </a:blipFill>
            </p:spPr>
            <p:txBody>
              <a:bodyPr/>
              <a:lstStyle/>
              <a:p>
                <a:r>
                  <a:rPr lang="ko-Kore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7059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컴퓨팅사고란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31DCDCB-D0F4-EA92-9335-719B78EDE95B}"/>
              </a:ext>
            </a:extLst>
          </p:cNvPr>
          <p:cNvSpPr txBox="1"/>
          <p:nvPr/>
        </p:nvSpPr>
        <p:spPr>
          <a:xfrm>
            <a:off x="4135370" y="1316562"/>
            <a:ext cx="39212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창의적 문제 해결 </a:t>
            </a:r>
            <a:r>
              <a:rPr kumimoji="1" lang="en-US" altLang="ko-Kore-KR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- </a:t>
            </a:r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예시</a:t>
            </a:r>
            <a:endParaRPr kumimoji="1" lang="en-US" altLang="ko-Kore-KR" sz="3200" b="1" dirty="0"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232820-9695-7E39-09D3-69900B7B6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8453" y="2107770"/>
            <a:ext cx="3735092" cy="3735092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FAC38C2-45EF-CBAF-73E4-A1BAE9B6C5B0}"/>
              </a:ext>
            </a:extLst>
          </p:cNvPr>
          <p:cNvSpPr/>
          <p:nvPr/>
        </p:nvSpPr>
        <p:spPr>
          <a:xfrm>
            <a:off x="3982754" y="3967852"/>
            <a:ext cx="4226489" cy="5847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선풍기는 날개가 반드시 있어야 하는가</a:t>
            </a:r>
            <a:r>
              <a:rPr kumimoji="1" lang="en-US" altLang="ko-Kore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kumimoji="1" lang="ko-Kore-KR" altLang="en-US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5700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컴퓨팅사고란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31DCDCB-D0F4-EA92-9335-719B78EDE95B}"/>
              </a:ext>
            </a:extLst>
          </p:cNvPr>
          <p:cNvSpPr txBox="1"/>
          <p:nvPr/>
        </p:nvSpPr>
        <p:spPr>
          <a:xfrm>
            <a:off x="4135370" y="1316562"/>
            <a:ext cx="39212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창의적 문제 해결 </a:t>
            </a:r>
            <a:r>
              <a:rPr kumimoji="1" lang="en-US" altLang="ko-Kore-KR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- </a:t>
            </a:r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예시</a:t>
            </a:r>
            <a:endParaRPr kumimoji="1" lang="en-US" altLang="ko-Kore-KR" sz="3200" b="1" dirty="0"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50E608C-00D8-9405-12F1-0F015F79A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9382" y="2076774"/>
            <a:ext cx="2433234" cy="364985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2773113-E5B1-CAF3-DFEE-B54D73B7CA43}"/>
              </a:ext>
            </a:extLst>
          </p:cNvPr>
          <p:cNvSpPr/>
          <p:nvPr/>
        </p:nvSpPr>
        <p:spPr>
          <a:xfrm>
            <a:off x="2647626" y="3609311"/>
            <a:ext cx="6896746" cy="5847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특수한 방법으로 공기를 압축하여 기류를 일으키면 송풍이 가능하다</a:t>
            </a:r>
            <a:r>
              <a:rPr kumimoji="1" lang="en-US" altLang="ko-Kore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kumimoji="1" lang="ko-Kore-KR" altLang="en-US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6985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컴퓨팅사고란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31DCDCB-D0F4-EA92-9335-719B78EDE95B}"/>
              </a:ext>
            </a:extLst>
          </p:cNvPr>
          <p:cNvSpPr txBox="1"/>
          <p:nvPr/>
        </p:nvSpPr>
        <p:spPr>
          <a:xfrm>
            <a:off x="375178" y="1632193"/>
            <a:ext cx="8162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컴퓨팅 사고를 활용한 문제 해결에서 주요 고려사항</a:t>
            </a:r>
            <a:endParaRPr kumimoji="1" lang="en-US" altLang="ko-Kore-KR" sz="3200" b="1" dirty="0"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69BB07-9E50-C6D4-8D6C-83161E07A8ED}"/>
              </a:ext>
            </a:extLst>
          </p:cNvPr>
          <p:cNvSpPr txBox="1"/>
          <p:nvPr/>
        </p:nvSpPr>
        <p:spPr>
          <a:xfrm>
            <a:off x="375177" y="2619918"/>
            <a:ext cx="9729717" cy="3352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문제를 해결했을 경우에 정확한 답을 얻을 수 있는가</a:t>
            </a:r>
            <a:r>
              <a:rPr lang="en-US" altLang="ko-KR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문제를 해결할 수 있는</a:t>
            </a:r>
            <a:r>
              <a:rPr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ko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가장</a:t>
            </a:r>
            <a:r>
              <a:rPr lang="en-US" altLang="ko-KR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ko-KR" altLang="en-US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효율적인 방법인가</a:t>
            </a:r>
            <a:r>
              <a:rPr lang="en-US" altLang="ko-KR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가장 빠르고 논리적인 해결 방법인가</a:t>
            </a:r>
            <a:r>
              <a:rPr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최소한의 시간과 메모리</a:t>
            </a:r>
            <a:r>
              <a:rPr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lang="ko-KR" altLang="en-US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등을 사용하여 해결 가능한가</a:t>
            </a:r>
            <a:r>
              <a:rPr lang="en-US" altLang="ko-KR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그 방법이 다른 문제들을 해결하는데도 쓰일 수 있는가</a:t>
            </a:r>
            <a:r>
              <a:rPr lang="en-US" altLang="ko-KR" sz="2400" dirty="0">
                <a:effectLst/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?</a:t>
            </a:r>
            <a:br>
              <a:rPr lang="ko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</a:br>
            <a:endParaRPr lang="ko-Kore-KR" altLang="en-US" sz="24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6236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컴퓨팅사고란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D62A0B4-10A8-51B9-6692-9142018838CE}"/>
              </a:ext>
            </a:extLst>
          </p:cNvPr>
          <p:cNvGrpSpPr/>
          <p:nvPr/>
        </p:nvGrpSpPr>
        <p:grpSpPr>
          <a:xfrm>
            <a:off x="1736984" y="1279615"/>
            <a:ext cx="8718033" cy="1915550"/>
            <a:chOff x="896663" y="1124636"/>
            <a:chExt cx="8718033" cy="191555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0FF98FA-366E-AE5A-7351-440A02548D9C}"/>
                </a:ext>
              </a:extLst>
            </p:cNvPr>
            <p:cNvSpPr txBox="1"/>
            <p:nvPr/>
          </p:nvSpPr>
          <p:spPr>
            <a:xfrm>
              <a:off x="896663" y="1124636"/>
              <a:ext cx="2800767" cy="582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ko-Kore-KR" altLang="en-US" sz="2400" b="1" dirty="0">
                  <a:latin typeface="Pretendard SemiBold" panose="02000503000000020004" pitchFamily="2" charset="-127"/>
                  <a:ea typeface="Pretendard SemiBold" panose="02000503000000020004" pitchFamily="2" charset="-127"/>
                  <a:cs typeface="Pretendard SemiBold" panose="02000503000000020004" pitchFamily="2" charset="-127"/>
                </a:rPr>
                <a:t>일반적 문제 해결 단계</a:t>
              </a:r>
              <a:endPara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6AE7B84-23FB-9022-81AB-820D9D0FAA78}"/>
                </a:ext>
              </a:extLst>
            </p:cNvPr>
            <p:cNvGrpSpPr/>
            <p:nvPr/>
          </p:nvGrpSpPr>
          <p:grpSpPr>
            <a:xfrm>
              <a:off x="896663" y="1952070"/>
              <a:ext cx="8718033" cy="1088116"/>
              <a:chOff x="896663" y="1717080"/>
              <a:chExt cx="8718033" cy="1088116"/>
            </a:xfrm>
          </p:grpSpPr>
          <p:sp>
            <p:nvSpPr>
              <p:cNvPr id="20" name="모서리가 둥근 직사각형 19">
                <a:extLst>
                  <a:ext uri="{FF2B5EF4-FFF2-40B4-BE49-F238E27FC236}">
                    <a16:creationId xmlns:a16="http://schemas.microsoft.com/office/drawing/2014/main" id="{F8D79C2D-A1D1-117A-1733-4598C7CF1DA6}"/>
                  </a:ext>
                </a:extLst>
              </p:cNvPr>
              <p:cNvSpPr/>
              <p:nvPr/>
            </p:nvSpPr>
            <p:spPr>
              <a:xfrm>
                <a:off x="896663" y="1717081"/>
                <a:ext cx="1900782" cy="1088115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문제 인식</a:t>
                </a:r>
              </a:p>
            </p:txBody>
          </p:sp>
          <p:sp>
            <p:nvSpPr>
              <p:cNvPr id="21" name="모서리가 둥근 직사각형 20">
                <a:extLst>
                  <a:ext uri="{FF2B5EF4-FFF2-40B4-BE49-F238E27FC236}">
                    <a16:creationId xmlns:a16="http://schemas.microsoft.com/office/drawing/2014/main" id="{3262A1B1-C0FB-B732-706C-B0F8E60CCD18}"/>
                  </a:ext>
                </a:extLst>
              </p:cNvPr>
              <p:cNvSpPr/>
              <p:nvPr/>
            </p:nvSpPr>
            <p:spPr>
              <a:xfrm>
                <a:off x="3169080" y="1717081"/>
                <a:ext cx="1900782" cy="1088115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근본 원인 분석</a:t>
                </a:r>
              </a:p>
            </p:txBody>
          </p:sp>
          <p:sp>
            <p:nvSpPr>
              <p:cNvPr id="22" name="모서리가 둥근 직사각형 21">
                <a:extLst>
                  <a:ext uri="{FF2B5EF4-FFF2-40B4-BE49-F238E27FC236}">
                    <a16:creationId xmlns:a16="http://schemas.microsoft.com/office/drawing/2014/main" id="{937DD189-0B58-339A-776B-07CB148CC8D8}"/>
                  </a:ext>
                </a:extLst>
              </p:cNvPr>
              <p:cNvSpPr/>
              <p:nvPr/>
            </p:nvSpPr>
            <p:spPr>
              <a:xfrm>
                <a:off x="5441497" y="1717080"/>
                <a:ext cx="1900782" cy="1088115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해결안 개발</a:t>
                </a:r>
              </a:p>
            </p:txBody>
          </p:sp>
          <p:sp>
            <p:nvSpPr>
              <p:cNvPr id="23" name="모서리가 둥근 직사각형 22">
                <a:extLst>
                  <a:ext uri="{FF2B5EF4-FFF2-40B4-BE49-F238E27FC236}">
                    <a16:creationId xmlns:a16="http://schemas.microsoft.com/office/drawing/2014/main" id="{DD82203D-5E6C-66C5-7CC2-82D9F040CD35}"/>
                  </a:ext>
                </a:extLst>
              </p:cNvPr>
              <p:cNvSpPr/>
              <p:nvPr/>
            </p:nvSpPr>
            <p:spPr>
              <a:xfrm>
                <a:off x="7713914" y="1717080"/>
                <a:ext cx="1900782" cy="1088115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실행 및 평가</a:t>
                </a:r>
              </a:p>
            </p:txBody>
          </p: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9419371-3D7D-F4B7-60AC-05B1A6B372E6}"/>
              </a:ext>
            </a:extLst>
          </p:cNvPr>
          <p:cNvGrpSpPr/>
          <p:nvPr/>
        </p:nvGrpSpPr>
        <p:grpSpPr>
          <a:xfrm>
            <a:off x="1736984" y="3542259"/>
            <a:ext cx="8718032" cy="1915550"/>
            <a:chOff x="896663" y="1124636"/>
            <a:chExt cx="8718032" cy="191555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0979372-5EAA-CCDB-1198-827DBF40E3CA}"/>
                </a:ext>
              </a:extLst>
            </p:cNvPr>
            <p:cNvSpPr txBox="1"/>
            <p:nvPr/>
          </p:nvSpPr>
          <p:spPr>
            <a:xfrm>
              <a:off x="896663" y="1124636"/>
              <a:ext cx="4544834" cy="5824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ko-Kore-KR" altLang="en-US" sz="2400" b="1" dirty="0">
                  <a:latin typeface="Pretendard SemiBold" panose="02000503000000020004" pitchFamily="2" charset="-127"/>
                  <a:ea typeface="Pretendard SemiBold" panose="02000503000000020004" pitchFamily="2" charset="-127"/>
                  <a:cs typeface="Pretendard SemiBold" panose="02000503000000020004" pitchFamily="2" charset="-127"/>
                </a:rPr>
                <a:t>컴퓨팅 사고를 활용한 문제 해결 단계</a:t>
              </a:r>
              <a:endParaRPr kumimoji="1" lang="ko-Kore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075E6F47-FA39-B4E0-27F6-A6A19E1CCC5B}"/>
                </a:ext>
              </a:extLst>
            </p:cNvPr>
            <p:cNvGrpSpPr/>
            <p:nvPr/>
          </p:nvGrpSpPr>
          <p:grpSpPr>
            <a:xfrm>
              <a:off x="896663" y="1952070"/>
              <a:ext cx="8718032" cy="1088116"/>
              <a:chOff x="896663" y="1717080"/>
              <a:chExt cx="8718032" cy="1088116"/>
            </a:xfrm>
          </p:grpSpPr>
          <p:sp>
            <p:nvSpPr>
              <p:cNvPr id="29" name="모서리가 둥근 직사각형 28">
                <a:extLst>
                  <a:ext uri="{FF2B5EF4-FFF2-40B4-BE49-F238E27FC236}">
                    <a16:creationId xmlns:a16="http://schemas.microsoft.com/office/drawing/2014/main" id="{22D20821-DFFA-A390-C1BB-3C234A979A31}"/>
                  </a:ext>
                </a:extLst>
              </p:cNvPr>
              <p:cNvSpPr/>
              <p:nvPr/>
            </p:nvSpPr>
            <p:spPr>
              <a:xfrm>
                <a:off x="896663" y="1717081"/>
                <a:ext cx="1234354" cy="1088115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문제 분석</a:t>
                </a:r>
              </a:p>
            </p:txBody>
          </p:sp>
          <p:sp>
            <p:nvSpPr>
              <p:cNvPr id="30" name="모서리가 둥근 직사각형 29">
                <a:extLst>
                  <a:ext uri="{FF2B5EF4-FFF2-40B4-BE49-F238E27FC236}">
                    <a16:creationId xmlns:a16="http://schemas.microsoft.com/office/drawing/2014/main" id="{43C82FB1-6D79-C56D-47B0-EA2E401A59F0}"/>
                  </a:ext>
                </a:extLst>
              </p:cNvPr>
              <p:cNvSpPr/>
              <p:nvPr/>
            </p:nvSpPr>
            <p:spPr>
              <a:xfrm>
                <a:off x="2502976" y="1717081"/>
                <a:ext cx="1960859" cy="1088115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데이터 수집과 표현</a:t>
                </a:r>
              </a:p>
            </p:txBody>
          </p:sp>
          <p:sp>
            <p:nvSpPr>
              <p:cNvPr id="31" name="모서리가 둥근 직사각형 30">
                <a:extLst>
                  <a:ext uri="{FF2B5EF4-FFF2-40B4-BE49-F238E27FC236}">
                    <a16:creationId xmlns:a16="http://schemas.microsoft.com/office/drawing/2014/main" id="{1CEDE678-B404-CE0C-7750-848476640668}"/>
                  </a:ext>
                </a:extLst>
              </p:cNvPr>
              <p:cNvSpPr/>
              <p:nvPr/>
            </p:nvSpPr>
            <p:spPr>
              <a:xfrm>
                <a:off x="4835794" y="1717080"/>
                <a:ext cx="3200077" cy="1088115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분해</a:t>
                </a:r>
                <a:r>
                  <a:rPr kumimoji="1" lang="en-US" altLang="ko-Kore-KR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, </a:t>
                </a:r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추상화</a:t>
                </a:r>
                <a:r>
                  <a:rPr kumimoji="1" lang="en-US" altLang="ko-Kore-KR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, </a:t>
                </a:r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패턴인식</a:t>
                </a:r>
                <a:r>
                  <a:rPr kumimoji="1" lang="en-US" altLang="ko-Kore-KR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, </a:t>
                </a:r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알고리즘</a:t>
                </a:r>
              </a:p>
            </p:txBody>
          </p:sp>
          <p:sp>
            <p:nvSpPr>
              <p:cNvPr id="32" name="모서리가 둥근 직사각형 31">
                <a:extLst>
                  <a:ext uri="{FF2B5EF4-FFF2-40B4-BE49-F238E27FC236}">
                    <a16:creationId xmlns:a16="http://schemas.microsoft.com/office/drawing/2014/main" id="{244A4250-B309-A124-32E7-965D32FEA6A8}"/>
                  </a:ext>
                </a:extLst>
              </p:cNvPr>
              <p:cNvSpPr/>
              <p:nvPr/>
            </p:nvSpPr>
            <p:spPr>
              <a:xfrm>
                <a:off x="8407830" y="1717080"/>
                <a:ext cx="1206865" cy="1088115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ore-KR" altLang="en-US" dirty="0">
                    <a:solidFill>
                      <a:schemeClr val="tx1"/>
                    </a:solidFill>
                    <a:latin typeface="Pretendard Medium" panose="02000503000000020004" pitchFamily="2" charset="-127"/>
                    <a:ea typeface="Pretendard Medium" panose="02000503000000020004" pitchFamily="2" charset="-127"/>
                    <a:cs typeface="Pretendard Medium" panose="02000503000000020004" pitchFamily="2" charset="-127"/>
                  </a:rPr>
                  <a:t>평가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6357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881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질문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149168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406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B1F9299-8EA7-F217-8561-2BA1BC1A7B95}"/>
              </a:ext>
            </a:extLst>
          </p:cNvPr>
          <p:cNvGrpSpPr/>
          <p:nvPr/>
        </p:nvGrpSpPr>
        <p:grpSpPr>
          <a:xfrm>
            <a:off x="561701" y="3722888"/>
            <a:ext cx="11068593" cy="828540"/>
            <a:chOff x="561704" y="4646111"/>
            <a:chExt cx="11068593" cy="140299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F8CA102-7904-9DB0-A690-D6E4EBEC3CEC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D59269-5D3C-80AB-88CE-9899D78B73C8}"/>
                </a:ext>
              </a:extLst>
            </p:cNvPr>
            <p:cNvSpPr txBox="1"/>
            <p:nvPr/>
          </p:nvSpPr>
          <p:spPr>
            <a:xfrm>
              <a:off x="746431" y="4982791"/>
              <a:ext cx="1787669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컴퓨팅사고란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?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0A7E923-BD2A-50BF-9B93-C1FA3758EB9A}"/>
              </a:ext>
            </a:extLst>
          </p:cNvPr>
          <p:cNvGrpSpPr/>
          <p:nvPr/>
        </p:nvGrpSpPr>
        <p:grpSpPr>
          <a:xfrm>
            <a:off x="561701" y="2594572"/>
            <a:ext cx="11068593" cy="828540"/>
            <a:chOff x="561704" y="4646111"/>
            <a:chExt cx="11068593" cy="140299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8455AB2-2450-A328-A540-AD1BC806B9E8}"/>
                </a:ext>
              </a:extLst>
            </p:cNvPr>
            <p:cNvSpPr/>
            <p:nvPr/>
          </p:nvSpPr>
          <p:spPr>
            <a:xfrm>
              <a:off x="561704" y="4646111"/>
              <a:ext cx="11068593" cy="14029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00" dirty="0">
                <a:solidFill>
                  <a:sysClr val="windowText" lastClr="0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AA8F4B-2DAB-DBD9-D898-DF07BC86DE10}"/>
                </a:ext>
              </a:extLst>
            </p:cNvPr>
            <p:cNvSpPr txBox="1"/>
            <p:nvPr/>
          </p:nvSpPr>
          <p:spPr>
            <a:xfrm>
              <a:off x="746431" y="4982791"/>
              <a:ext cx="2587568" cy="729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dirty="0" err="1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파이썬이란</a:t>
              </a:r>
              <a:r>
                <a:rPr lang="ko-KR" altLang="en-US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무엇인가</a:t>
              </a:r>
              <a:r>
                <a:rPr lang="en-US" altLang="ko-KR" sz="22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?</a:t>
              </a:r>
              <a:endParaRPr lang="ko-KR" altLang="en-US" sz="22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59305DD-62CC-43F1-949B-DC2BA66E4D2F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1AB6E54-D6AF-A657-7425-658AB21736A1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45F9DA-D811-78B9-4353-A9011774697A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23" name="그림 22" descr="텍스트이(가) 표시된 사진&#10;&#10;자동 생성된 설명">
              <a:extLst>
                <a:ext uri="{FF2B5EF4-FFF2-40B4-BE49-F238E27FC236}">
                  <a16:creationId xmlns:a16="http://schemas.microsoft.com/office/drawing/2014/main" id="{28C46AA7-6ED2-193B-EB2D-20320860A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425978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815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파이썬이란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무엇인가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C9D794F-24FC-8478-EA30-88A166392891}"/>
              </a:ext>
            </a:extLst>
          </p:cNvPr>
          <p:cNvGrpSpPr/>
          <p:nvPr/>
        </p:nvGrpSpPr>
        <p:grpSpPr>
          <a:xfrm>
            <a:off x="966404" y="1469388"/>
            <a:ext cx="10259192" cy="3919224"/>
            <a:chOff x="891154" y="1163617"/>
            <a:chExt cx="10259192" cy="391922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E5C2421-1622-AEBA-93D1-6C508ED2D55C}"/>
                </a:ext>
              </a:extLst>
            </p:cNvPr>
            <p:cNvSpPr txBox="1"/>
            <p:nvPr/>
          </p:nvSpPr>
          <p:spPr>
            <a:xfrm>
              <a:off x="2921985" y="1163617"/>
              <a:ext cx="61975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ore-KR" altLang="en-US" sz="4000" b="1" dirty="0"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파이썬의 대표적인 특징 </a:t>
              </a:r>
              <a:r>
                <a:rPr kumimoji="1" lang="en-US" altLang="ko-Kore-KR" sz="4000" b="1" dirty="0"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4</a:t>
              </a:r>
              <a:r>
                <a:rPr kumimoji="1" lang="ko-Kore-KR" altLang="en-US" sz="4000" b="1" dirty="0"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가지</a:t>
              </a:r>
              <a:endParaRPr kumimoji="1" lang="en-US" altLang="ko-Kore-KR" sz="40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0621DAEC-DF14-D919-E0C2-83F2B35E3117}"/>
                </a:ext>
              </a:extLst>
            </p:cNvPr>
            <p:cNvGrpSpPr/>
            <p:nvPr/>
          </p:nvGrpSpPr>
          <p:grpSpPr>
            <a:xfrm>
              <a:off x="891154" y="2352816"/>
              <a:ext cx="10259192" cy="2730025"/>
              <a:chOff x="604435" y="2352816"/>
              <a:chExt cx="10259192" cy="2730025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5BE638ED-624C-854D-5388-AFF2CF8BB3FC}"/>
                  </a:ext>
                </a:extLst>
              </p:cNvPr>
              <p:cNvGrpSpPr/>
              <p:nvPr/>
            </p:nvGrpSpPr>
            <p:grpSpPr>
              <a:xfrm>
                <a:off x="604435" y="2356691"/>
                <a:ext cx="5039677" cy="1260000"/>
                <a:chOff x="604434" y="2014141"/>
                <a:chExt cx="5039677" cy="1260000"/>
              </a:xfrm>
            </p:grpSpPr>
            <p:sp>
              <p:nvSpPr>
                <p:cNvPr id="10" name="모서리가 둥근 직사각형 9">
                  <a:extLst>
                    <a:ext uri="{FF2B5EF4-FFF2-40B4-BE49-F238E27FC236}">
                      <a16:creationId xmlns:a16="http://schemas.microsoft.com/office/drawing/2014/main" id="{00C738B0-0A3E-BA2D-0E30-657FB6432521}"/>
                    </a:ext>
                  </a:extLst>
                </p:cNvPr>
                <p:cNvSpPr/>
                <p:nvPr/>
              </p:nvSpPr>
              <p:spPr>
                <a:xfrm>
                  <a:off x="604434" y="2014141"/>
                  <a:ext cx="5039677" cy="1260000"/>
                </a:xfrm>
                <a:prstGeom prst="roundRect">
                  <a:avLst>
                    <a:gd name="adj" fmla="val 8672"/>
                  </a:avLst>
                </a:prstGeom>
                <a:solidFill>
                  <a:schemeClr val="bg1"/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C5E8451A-2A5C-4200-BBA9-557AE0C14964}"/>
                    </a:ext>
                  </a:extLst>
                </p:cNvPr>
                <p:cNvSpPr txBox="1"/>
                <p:nvPr/>
              </p:nvSpPr>
              <p:spPr>
                <a:xfrm>
                  <a:off x="784272" y="2176770"/>
                  <a:ext cx="4680000" cy="9347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플랫폼 독립적이다</a:t>
                  </a:r>
                  <a:r>
                    <a:rPr kumimoji="1" lang="en-US" altLang="ko-Kore-KR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.</a:t>
                  </a:r>
                </a:p>
                <a:p>
                  <a:pPr algn="ctr">
                    <a:lnSpc>
                      <a:spcPct val="130000"/>
                    </a:lnSpc>
                  </a:pPr>
                  <a:r>
                    <a:rPr kumimoji="1" lang="en-US" altLang="ko-Kore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OS</a:t>
                  </a:r>
                  <a:r>
                    <a:rPr kumimoji="1" lang="en-US" altLang="ko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(</a:t>
                  </a:r>
                  <a:r>
                    <a:rPr kumimoji="1" lang="ko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운영체제</a:t>
                  </a:r>
                  <a:r>
                    <a:rPr kumimoji="1" lang="en-US" altLang="ko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)</a:t>
                  </a:r>
                  <a:r>
                    <a:rPr kumimoji="1" lang="ko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에 상관없이 동작한다</a:t>
                  </a:r>
                  <a:r>
                    <a:rPr kumimoji="1" lang="en-US" altLang="ko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84F73BE6-F83F-9CDD-6553-62D54C1E3D74}"/>
                  </a:ext>
                </a:extLst>
              </p:cNvPr>
              <p:cNvGrpSpPr/>
              <p:nvPr/>
            </p:nvGrpSpPr>
            <p:grpSpPr>
              <a:xfrm>
                <a:off x="5823950" y="2352816"/>
                <a:ext cx="5039677" cy="1260000"/>
                <a:chOff x="604434" y="2014141"/>
                <a:chExt cx="5039677" cy="1260000"/>
              </a:xfrm>
            </p:grpSpPr>
            <p:sp>
              <p:nvSpPr>
                <p:cNvPr id="18" name="모서리가 둥근 직사각형 17">
                  <a:extLst>
                    <a:ext uri="{FF2B5EF4-FFF2-40B4-BE49-F238E27FC236}">
                      <a16:creationId xmlns:a16="http://schemas.microsoft.com/office/drawing/2014/main" id="{DDE18F06-B7D2-7338-16F1-59751EC1C057}"/>
                    </a:ext>
                  </a:extLst>
                </p:cNvPr>
                <p:cNvSpPr/>
                <p:nvPr/>
              </p:nvSpPr>
              <p:spPr>
                <a:xfrm>
                  <a:off x="604434" y="2014141"/>
                  <a:ext cx="5039677" cy="1260000"/>
                </a:xfrm>
                <a:prstGeom prst="roundRect">
                  <a:avLst>
                    <a:gd name="adj" fmla="val 8672"/>
                  </a:avLst>
                </a:prstGeom>
                <a:solidFill>
                  <a:schemeClr val="bg1"/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3CA68528-A3D8-7A57-03C6-E094105BC139}"/>
                    </a:ext>
                  </a:extLst>
                </p:cNvPr>
                <p:cNvSpPr txBox="1"/>
                <p:nvPr/>
              </p:nvSpPr>
              <p:spPr>
                <a:xfrm>
                  <a:off x="784272" y="2176770"/>
                  <a:ext cx="4680000" cy="9347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kumimoji="1" lang="ko-KR" altLang="en-US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인터프리터식으로 동작한다</a:t>
                  </a:r>
                  <a:r>
                    <a:rPr kumimoji="1" lang="en-US" altLang="ko-KR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.</a:t>
                  </a:r>
                </a:p>
                <a:p>
                  <a:pPr algn="ctr">
                    <a:lnSpc>
                      <a:spcPct val="130000"/>
                    </a:lnSpc>
                  </a:pPr>
                  <a:r>
                    <a:rPr kumimoji="1" lang="ko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코드를 한 </a:t>
                  </a:r>
                  <a:r>
                    <a:rPr kumimoji="1" lang="ko-KR" altLang="en-US" sz="2000" dirty="0" err="1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줄씩</a:t>
                  </a:r>
                  <a:r>
                    <a:rPr kumimoji="1" lang="ko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</a:t>
                  </a:r>
                  <a:r>
                    <a:rPr kumimoji="1" lang="ko-KR" altLang="en-US" sz="2000" dirty="0" err="1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읽어들여서</a:t>
                  </a:r>
                  <a:r>
                    <a:rPr kumimoji="1" lang="ko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 실행한다</a:t>
                  </a:r>
                  <a:r>
                    <a:rPr kumimoji="1" lang="en-US" altLang="ko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5C759C36-37B9-94E3-BE4B-47F928671FD0}"/>
                  </a:ext>
                </a:extLst>
              </p:cNvPr>
              <p:cNvGrpSpPr/>
              <p:nvPr/>
            </p:nvGrpSpPr>
            <p:grpSpPr>
              <a:xfrm>
                <a:off x="604435" y="3822841"/>
                <a:ext cx="5039677" cy="1260000"/>
                <a:chOff x="604434" y="2014141"/>
                <a:chExt cx="5039677" cy="1260000"/>
              </a:xfrm>
            </p:grpSpPr>
            <p:sp>
              <p:nvSpPr>
                <p:cNvPr id="21" name="모서리가 둥근 직사각형 20">
                  <a:extLst>
                    <a:ext uri="{FF2B5EF4-FFF2-40B4-BE49-F238E27FC236}">
                      <a16:creationId xmlns:a16="http://schemas.microsoft.com/office/drawing/2014/main" id="{53CF94E8-8956-C98B-B205-89E5F2AC235B}"/>
                    </a:ext>
                  </a:extLst>
                </p:cNvPr>
                <p:cNvSpPr/>
                <p:nvPr/>
              </p:nvSpPr>
              <p:spPr>
                <a:xfrm>
                  <a:off x="604434" y="2014141"/>
                  <a:ext cx="5039677" cy="1260000"/>
                </a:xfrm>
                <a:prstGeom prst="roundRect">
                  <a:avLst>
                    <a:gd name="adj" fmla="val 8672"/>
                  </a:avLst>
                </a:prstGeom>
                <a:solidFill>
                  <a:schemeClr val="bg1"/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0A1F03E-271F-790A-8D8B-5213E8656A53}"/>
                    </a:ext>
                  </a:extLst>
                </p:cNvPr>
                <p:cNvSpPr txBox="1"/>
                <p:nvPr/>
              </p:nvSpPr>
              <p:spPr>
                <a:xfrm>
                  <a:off x="784272" y="2176770"/>
                  <a:ext cx="4680000" cy="9347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동적 타이핑이다</a:t>
                  </a:r>
                  <a:r>
                    <a:rPr kumimoji="1" lang="en-US" altLang="ko-Kore-KR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.</a:t>
                  </a:r>
                </a:p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실행 시점에서 자료형을 검사한다</a:t>
                  </a:r>
                  <a:r>
                    <a:rPr kumimoji="1" lang="en-US" altLang="ko-Kore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</a:t>
                  </a:r>
                  <a:endParaRPr kumimoji="1" lang="en-US" altLang="ko-KR" sz="2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178BE3B2-3A07-E603-405C-F04FFAE6E8C0}"/>
                  </a:ext>
                </a:extLst>
              </p:cNvPr>
              <p:cNvGrpSpPr/>
              <p:nvPr/>
            </p:nvGrpSpPr>
            <p:grpSpPr>
              <a:xfrm>
                <a:off x="5823949" y="3822841"/>
                <a:ext cx="5039677" cy="1260000"/>
                <a:chOff x="604434" y="2014141"/>
                <a:chExt cx="5039677" cy="1260000"/>
              </a:xfrm>
            </p:grpSpPr>
            <p:sp>
              <p:nvSpPr>
                <p:cNvPr id="24" name="모서리가 둥근 직사각형 23">
                  <a:extLst>
                    <a:ext uri="{FF2B5EF4-FFF2-40B4-BE49-F238E27FC236}">
                      <a16:creationId xmlns:a16="http://schemas.microsoft.com/office/drawing/2014/main" id="{54D5FAEE-4E3D-B1DF-6B00-09D7CE26F56F}"/>
                    </a:ext>
                  </a:extLst>
                </p:cNvPr>
                <p:cNvSpPr/>
                <p:nvPr/>
              </p:nvSpPr>
              <p:spPr>
                <a:xfrm>
                  <a:off x="604434" y="2014141"/>
                  <a:ext cx="5039677" cy="1260000"/>
                </a:xfrm>
                <a:prstGeom prst="roundRect">
                  <a:avLst>
                    <a:gd name="adj" fmla="val 8672"/>
                  </a:avLst>
                </a:prstGeom>
                <a:solidFill>
                  <a:schemeClr val="bg1"/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7DCD859B-E163-89CC-9764-02D04D085D94}"/>
                    </a:ext>
                  </a:extLst>
                </p:cNvPr>
                <p:cNvSpPr txBox="1"/>
                <p:nvPr/>
              </p:nvSpPr>
              <p:spPr>
                <a:xfrm>
                  <a:off x="784272" y="2176770"/>
                  <a:ext cx="4680000" cy="9347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400" b="1" dirty="0">
                      <a:solidFill>
                        <a:srgbClr val="C00000"/>
                      </a:solidFill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배우기 쉽다</a:t>
                  </a:r>
                  <a:r>
                    <a:rPr kumimoji="1" lang="en-US" altLang="ko-Kore-KR" sz="2400" b="1" dirty="0">
                      <a:solidFill>
                        <a:srgbClr val="C00000"/>
                      </a:solidFill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.</a:t>
                  </a:r>
                </a:p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뒤에서 보충 설명한다</a:t>
                  </a:r>
                  <a:r>
                    <a:rPr kumimoji="1" lang="en-US" altLang="ko-Kore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</a:t>
                  </a:r>
                  <a:endParaRPr kumimoji="1" lang="en-US" altLang="ko-KR" sz="2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49365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815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파이썬이란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무엇인가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CD189553-98C1-7FED-3C05-40C7E12C4595}"/>
              </a:ext>
            </a:extLst>
          </p:cNvPr>
          <p:cNvGrpSpPr/>
          <p:nvPr/>
        </p:nvGrpSpPr>
        <p:grpSpPr>
          <a:xfrm>
            <a:off x="1849610" y="1829279"/>
            <a:ext cx="8492780" cy="3199441"/>
            <a:chOff x="1673817" y="1929066"/>
            <a:chExt cx="8492780" cy="319944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E5C2421-1622-AEBA-93D1-6C508ED2D55C}"/>
                </a:ext>
              </a:extLst>
            </p:cNvPr>
            <p:cNvSpPr txBox="1"/>
            <p:nvPr/>
          </p:nvSpPr>
          <p:spPr>
            <a:xfrm>
              <a:off x="2972926" y="1929066"/>
              <a:ext cx="589456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4000" b="1" dirty="0"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파이썬은 </a:t>
              </a:r>
              <a:r>
                <a:rPr kumimoji="1" lang="ko-Kore-KR" altLang="en-US" sz="4000" b="1" dirty="0">
                  <a:solidFill>
                    <a:srgbClr val="C00000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인간다운</a:t>
              </a:r>
              <a:r>
                <a:rPr kumimoji="1" lang="ko-Kore-KR" altLang="en-US" sz="4000" b="1" dirty="0"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 언어이다</a:t>
              </a:r>
              <a:r>
                <a:rPr kumimoji="1" lang="en-US" altLang="ko-Kore-KR" sz="4000" b="1" dirty="0"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.</a:t>
              </a:r>
              <a:endParaRPr kumimoji="1" lang="ko-Kore-KR" altLang="en-US" sz="40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BEDDD515-032E-613F-7DED-36EF25123985}"/>
                </a:ext>
              </a:extLst>
            </p:cNvPr>
            <p:cNvGrpSpPr/>
            <p:nvPr/>
          </p:nvGrpSpPr>
          <p:grpSpPr>
            <a:xfrm>
              <a:off x="1673817" y="3047470"/>
              <a:ext cx="8492780" cy="2081037"/>
              <a:chOff x="1673817" y="3047470"/>
              <a:chExt cx="8492780" cy="2081037"/>
            </a:xfrm>
          </p:grpSpPr>
          <p:pic>
            <p:nvPicPr>
              <p:cNvPr id="4" name="그림 3" descr="텍스트, 스크린샷, 폰트, 영수증이(가) 표시된 사진&#10;&#10;자동 생성된 설명">
                <a:extLst>
                  <a:ext uri="{FF2B5EF4-FFF2-40B4-BE49-F238E27FC236}">
                    <a16:creationId xmlns:a16="http://schemas.microsoft.com/office/drawing/2014/main" id="{FF186048-1DA2-E4C3-B6F9-929314105D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3817" y="3047470"/>
                <a:ext cx="8492780" cy="1771072"/>
              </a:xfrm>
              <a:prstGeom prst="rect">
                <a:avLst/>
              </a:prstGeom>
            </p:spPr>
          </p:pic>
          <p:sp>
            <p:nvSpPr>
              <p:cNvPr id="5" name="모서리가 둥근 직사각형 4">
                <a:extLst>
                  <a:ext uri="{FF2B5EF4-FFF2-40B4-BE49-F238E27FC236}">
                    <a16:creationId xmlns:a16="http://schemas.microsoft.com/office/drawing/2014/main" id="{A8085A16-385A-1409-9B46-D65B2BD28D20}"/>
                  </a:ext>
                </a:extLst>
              </p:cNvPr>
              <p:cNvSpPr/>
              <p:nvPr/>
            </p:nvSpPr>
            <p:spPr>
              <a:xfrm>
                <a:off x="5920207" y="3868507"/>
                <a:ext cx="2936929" cy="1260000"/>
              </a:xfrm>
              <a:prstGeom prst="roundRect">
                <a:avLst>
                  <a:gd name="adj" fmla="val 8672"/>
                </a:avLst>
              </a:prstGeom>
              <a:solidFill>
                <a:schemeClr val="bg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ore-KR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if</a:t>
                </a:r>
                <a:r>
                  <a:rPr kumimoji="1" lang="en-US" altLang="ko-Kore-KR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</a:t>
                </a:r>
                <a:r>
                  <a:rPr kumimoji="1" lang="en-US" altLang="ko-Kore-KR" dirty="0">
                    <a:solidFill>
                      <a:srgbClr val="C0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2</a:t>
                </a:r>
                <a:r>
                  <a:rPr kumimoji="1" lang="en-US" altLang="ko-Kore-KR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</a:t>
                </a:r>
                <a:r>
                  <a:rPr kumimoji="1" lang="en-US" altLang="ko-Kore-KR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in</a:t>
                </a:r>
                <a:r>
                  <a:rPr kumimoji="1" lang="en-US" altLang="ko-Kore-KR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</a:t>
                </a:r>
                <a:r>
                  <a:rPr kumimoji="1" lang="en-US" altLang="ko-Kore-KR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[</a:t>
                </a:r>
                <a:r>
                  <a:rPr kumimoji="1" lang="en-US" altLang="ko-Kore-KR" dirty="0">
                    <a:solidFill>
                      <a:srgbClr val="C0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1</a:t>
                </a:r>
                <a:r>
                  <a:rPr kumimoji="1" lang="en-US" altLang="ko-Kore-KR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kumimoji="1" lang="en-US" altLang="ko-Kore-KR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</a:t>
                </a:r>
                <a:r>
                  <a:rPr kumimoji="1" lang="en-US" altLang="ko-Kore-KR" dirty="0">
                    <a:solidFill>
                      <a:srgbClr val="C0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2</a:t>
                </a:r>
                <a:r>
                  <a:rPr kumimoji="1" lang="en-US" altLang="ko-Kore-KR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kumimoji="1" lang="en-US" altLang="ko-Kore-KR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</a:t>
                </a:r>
                <a:r>
                  <a:rPr kumimoji="1" lang="en-US" altLang="ko-Kore-KR" dirty="0">
                    <a:solidFill>
                      <a:srgbClr val="C0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3</a:t>
                </a:r>
                <a:r>
                  <a:rPr kumimoji="1" lang="en-US" altLang="ko-Kore-KR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,</a:t>
                </a:r>
                <a:r>
                  <a:rPr kumimoji="1" lang="en-US" altLang="ko-Kore-KR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</a:t>
                </a:r>
                <a:r>
                  <a:rPr kumimoji="1" lang="en-US" altLang="ko-Kore-KR" dirty="0">
                    <a:solidFill>
                      <a:srgbClr val="C0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4</a:t>
                </a:r>
                <a:r>
                  <a:rPr kumimoji="1" lang="en-US" altLang="ko-Kore-KR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]:</a:t>
                </a:r>
              </a:p>
              <a:p>
                <a:r>
                  <a:rPr kumimoji="1" lang="en-US" altLang="ko-Kore-KR" dirty="0">
                    <a:solidFill>
                      <a:schemeClr val="accent2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    do something…</a:t>
                </a:r>
                <a:endParaRPr kumimoji="1" lang="ko-Kore-KR" altLang="en-US" dirty="0">
                  <a:solidFill>
                    <a:schemeClr val="accent2"/>
                  </a:solidFill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8349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2815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파이썬이란</a:t>
            </a: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무엇인가</a:t>
            </a:r>
            <a:r>
              <a:rPr lang="en-US" altLang="ko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C9D794F-24FC-8478-EA30-88A166392891}"/>
              </a:ext>
            </a:extLst>
          </p:cNvPr>
          <p:cNvGrpSpPr/>
          <p:nvPr/>
        </p:nvGrpSpPr>
        <p:grpSpPr>
          <a:xfrm>
            <a:off x="966404" y="1469388"/>
            <a:ext cx="10259192" cy="3919224"/>
            <a:chOff x="891154" y="1163617"/>
            <a:chExt cx="10259192" cy="391922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E5C2421-1622-AEBA-93D1-6C508ED2D55C}"/>
                </a:ext>
              </a:extLst>
            </p:cNvPr>
            <p:cNvSpPr txBox="1"/>
            <p:nvPr/>
          </p:nvSpPr>
          <p:spPr>
            <a:xfrm>
              <a:off x="2240711" y="1163617"/>
              <a:ext cx="756008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ore-KR" altLang="en-US" sz="4000" b="1" dirty="0"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파이썬으로 이런 것들을 만들 수 있다</a:t>
              </a:r>
              <a:r>
                <a:rPr kumimoji="1" lang="en-US" altLang="ko-Kore-KR" sz="4000" b="1" dirty="0"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.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0621DAEC-DF14-D919-E0C2-83F2B35E3117}"/>
                </a:ext>
              </a:extLst>
            </p:cNvPr>
            <p:cNvGrpSpPr/>
            <p:nvPr/>
          </p:nvGrpSpPr>
          <p:grpSpPr>
            <a:xfrm>
              <a:off x="891154" y="2352816"/>
              <a:ext cx="10259192" cy="2730025"/>
              <a:chOff x="604435" y="2352816"/>
              <a:chExt cx="10259192" cy="2730025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5BE638ED-624C-854D-5388-AFF2CF8BB3FC}"/>
                  </a:ext>
                </a:extLst>
              </p:cNvPr>
              <p:cNvGrpSpPr/>
              <p:nvPr/>
            </p:nvGrpSpPr>
            <p:grpSpPr>
              <a:xfrm>
                <a:off x="604435" y="2356691"/>
                <a:ext cx="5039677" cy="1260000"/>
                <a:chOff x="604434" y="2014141"/>
                <a:chExt cx="5039677" cy="1260000"/>
              </a:xfrm>
            </p:grpSpPr>
            <p:sp>
              <p:nvSpPr>
                <p:cNvPr id="10" name="모서리가 둥근 직사각형 9">
                  <a:extLst>
                    <a:ext uri="{FF2B5EF4-FFF2-40B4-BE49-F238E27FC236}">
                      <a16:creationId xmlns:a16="http://schemas.microsoft.com/office/drawing/2014/main" id="{00C738B0-0A3E-BA2D-0E30-657FB6432521}"/>
                    </a:ext>
                  </a:extLst>
                </p:cNvPr>
                <p:cNvSpPr/>
                <p:nvPr/>
              </p:nvSpPr>
              <p:spPr>
                <a:xfrm>
                  <a:off x="604434" y="2014141"/>
                  <a:ext cx="5039677" cy="1260000"/>
                </a:xfrm>
                <a:prstGeom prst="roundRect">
                  <a:avLst>
                    <a:gd name="adj" fmla="val 8672"/>
                  </a:avLst>
                </a:prstGeom>
                <a:solidFill>
                  <a:schemeClr val="bg1"/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C5E8451A-2A5C-4200-BBA9-557AE0C14964}"/>
                    </a:ext>
                  </a:extLst>
                </p:cNvPr>
                <p:cNvSpPr txBox="1"/>
                <p:nvPr/>
              </p:nvSpPr>
              <p:spPr>
                <a:xfrm>
                  <a:off x="784272" y="2176770"/>
                  <a:ext cx="4680000" cy="9347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웹 프로그래밍</a:t>
                  </a:r>
                  <a:endParaRPr kumimoji="1" lang="en-US" altLang="ko-Kore-KR" sz="2400" b="1" dirty="0">
                    <a:latin typeface="Pretendard SemiBold" panose="02000503000000020004" pitchFamily="2" charset="-127"/>
                    <a:ea typeface="Pretendard SemiBold" panose="02000503000000020004" pitchFamily="2" charset="-127"/>
                    <a:cs typeface="Pretendard SemiBold" panose="02000503000000020004" pitchFamily="2" charset="-127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인스타그램이 대표적으로 파이썬을 이용함</a:t>
                  </a:r>
                  <a:r>
                    <a:rPr kumimoji="1" lang="en-US" altLang="ko-Kore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</a:t>
                  </a:r>
                  <a:endParaRPr kumimoji="1" lang="en-US" altLang="ko-KR" sz="2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</p:txBody>
            </p:sp>
          </p:grp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84F73BE6-F83F-9CDD-6553-62D54C1E3D74}"/>
                  </a:ext>
                </a:extLst>
              </p:cNvPr>
              <p:cNvGrpSpPr/>
              <p:nvPr/>
            </p:nvGrpSpPr>
            <p:grpSpPr>
              <a:xfrm>
                <a:off x="5823950" y="2352816"/>
                <a:ext cx="5039677" cy="1260000"/>
                <a:chOff x="604434" y="2014141"/>
                <a:chExt cx="5039677" cy="1260000"/>
              </a:xfrm>
            </p:grpSpPr>
            <p:sp>
              <p:nvSpPr>
                <p:cNvPr id="18" name="모서리가 둥근 직사각형 17">
                  <a:extLst>
                    <a:ext uri="{FF2B5EF4-FFF2-40B4-BE49-F238E27FC236}">
                      <a16:creationId xmlns:a16="http://schemas.microsoft.com/office/drawing/2014/main" id="{DDE18F06-B7D2-7338-16F1-59751EC1C057}"/>
                    </a:ext>
                  </a:extLst>
                </p:cNvPr>
                <p:cNvSpPr/>
                <p:nvPr/>
              </p:nvSpPr>
              <p:spPr>
                <a:xfrm>
                  <a:off x="604434" y="2014141"/>
                  <a:ext cx="5039677" cy="1260000"/>
                </a:xfrm>
                <a:prstGeom prst="roundRect">
                  <a:avLst>
                    <a:gd name="adj" fmla="val 8672"/>
                  </a:avLst>
                </a:prstGeom>
                <a:solidFill>
                  <a:schemeClr val="bg1"/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3CA68528-A3D8-7A57-03C6-E094105BC139}"/>
                    </a:ext>
                  </a:extLst>
                </p:cNvPr>
                <p:cNvSpPr txBox="1"/>
                <p:nvPr/>
              </p:nvSpPr>
              <p:spPr>
                <a:xfrm>
                  <a:off x="784272" y="2176770"/>
                  <a:ext cx="4680000" cy="9347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게임</a:t>
                  </a:r>
                  <a:endParaRPr kumimoji="1" lang="en-US" altLang="ko-KR" sz="2400" b="1" dirty="0">
                    <a:latin typeface="Pretendard SemiBold" panose="02000503000000020004" pitchFamily="2" charset="-127"/>
                    <a:ea typeface="Pretendard SemiBold" panose="02000503000000020004" pitchFamily="2" charset="-127"/>
                    <a:cs typeface="Pretendard SemiBold" panose="02000503000000020004" pitchFamily="2" charset="-127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kumimoji="1" lang="en-US" altLang="ko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‘</a:t>
                  </a:r>
                  <a:r>
                    <a:rPr kumimoji="1" lang="en-US" altLang="ko-KR" sz="2000" dirty="0" err="1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PyGame</a:t>
                  </a:r>
                  <a:r>
                    <a:rPr kumimoji="1" lang="en-US" altLang="ko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’</a:t>
                  </a:r>
                  <a:r>
                    <a:rPr kumimoji="1" lang="ko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을 활용해서 간단하게 만들 수 있다</a:t>
                  </a:r>
                  <a:r>
                    <a:rPr kumimoji="1" lang="en-US" altLang="ko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</a:t>
                  </a: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5C759C36-37B9-94E3-BE4B-47F928671FD0}"/>
                  </a:ext>
                </a:extLst>
              </p:cNvPr>
              <p:cNvGrpSpPr/>
              <p:nvPr/>
            </p:nvGrpSpPr>
            <p:grpSpPr>
              <a:xfrm>
                <a:off x="604435" y="3822841"/>
                <a:ext cx="5039677" cy="1260000"/>
                <a:chOff x="604434" y="2014141"/>
                <a:chExt cx="5039677" cy="1260000"/>
              </a:xfrm>
            </p:grpSpPr>
            <p:sp>
              <p:nvSpPr>
                <p:cNvPr id="21" name="모서리가 둥근 직사각형 20">
                  <a:extLst>
                    <a:ext uri="{FF2B5EF4-FFF2-40B4-BE49-F238E27FC236}">
                      <a16:creationId xmlns:a16="http://schemas.microsoft.com/office/drawing/2014/main" id="{53CF94E8-8956-C98B-B205-89E5F2AC235B}"/>
                    </a:ext>
                  </a:extLst>
                </p:cNvPr>
                <p:cNvSpPr/>
                <p:nvPr/>
              </p:nvSpPr>
              <p:spPr>
                <a:xfrm>
                  <a:off x="604434" y="2014141"/>
                  <a:ext cx="5039677" cy="1260000"/>
                </a:xfrm>
                <a:prstGeom prst="roundRect">
                  <a:avLst>
                    <a:gd name="adj" fmla="val 8672"/>
                  </a:avLst>
                </a:prstGeom>
                <a:solidFill>
                  <a:schemeClr val="bg1"/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70A1F03E-271F-790A-8D8B-5213E8656A53}"/>
                    </a:ext>
                  </a:extLst>
                </p:cNvPr>
                <p:cNvSpPr txBox="1"/>
                <p:nvPr/>
              </p:nvSpPr>
              <p:spPr>
                <a:xfrm>
                  <a:off x="784272" y="2176770"/>
                  <a:ext cx="4680000" cy="9347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인공지능</a:t>
                  </a:r>
                  <a:endParaRPr kumimoji="1" lang="en-US" altLang="ko-Kore-KR" sz="2400" b="1" dirty="0">
                    <a:latin typeface="Pretendard SemiBold" panose="02000503000000020004" pitchFamily="2" charset="-127"/>
                    <a:ea typeface="Pretendard SemiBold" panose="02000503000000020004" pitchFamily="2" charset="-127"/>
                    <a:cs typeface="Pretendard SemiBold" panose="02000503000000020004" pitchFamily="2" charset="-127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kumimoji="1" lang="en-US" altLang="ko-Kore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‘</a:t>
                  </a:r>
                  <a:r>
                    <a:rPr kumimoji="1" lang="en-US" altLang="ko-Kore-KR" sz="2000" dirty="0" err="1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Pytorch</a:t>
                  </a:r>
                  <a:r>
                    <a:rPr kumimoji="1" lang="en-US" altLang="ko-Kore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’</a:t>
                  </a:r>
                  <a:r>
                    <a:rPr kumimoji="1" lang="ko-Kore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와 같은 강력한 라이브러리가 있다</a:t>
                  </a:r>
                  <a:r>
                    <a:rPr kumimoji="1" lang="en-US" altLang="ko-Kore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</a:t>
                  </a:r>
                  <a:endParaRPr kumimoji="1" lang="en-US" altLang="ko-KR" sz="2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178BE3B2-3A07-E603-405C-F04FFAE6E8C0}"/>
                  </a:ext>
                </a:extLst>
              </p:cNvPr>
              <p:cNvGrpSpPr/>
              <p:nvPr/>
            </p:nvGrpSpPr>
            <p:grpSpPr>
              <a:xfrm>
                <a:off x="5823949" y="3822841"/>
                <a:ext cx="5039677" cy="1260000"/>
                <a:chOff x="604434" y="2014141"/>
                <a:chExt cx="5039677" cy="1260000"/>
              </a:xfrm>
            </p:grpSpPr>
            <p:sp>
              <p:nvSpPr>
                <p:cNvPr id="24" name="모서리가 둥근 직사각형 23">
                  <a:extLst>
                    <a:ext uri="{FF2B5EF4-FFF2-40B4-BE49-F238E27FC236}">
                      <a16:creationId xmlns:a16="http://schemas.microsoft.com/office/drawing/2014/main" id="{54D5FAEE-4E3D-B1DF-6B00-09D7CE26F56F}"/>
                    </a:ext>
                  </a:extLst>
                </p:cNvPr>
                <p:cNvSpPr/>
                <p:nvPr/>
              </p:nvSpPr>
              <p:spPr>
                <a:xfrm>
                  <a:off x="604434" y="2014141"/>
                  <a:ext cx="5039677" cy="1260000"/>
                </a:xfrm>
                <a:prstGeom prst="roundRect">
                  <a:avLst>
                    <a:gd name="adj" fmla="val 8672"/>
                  </a:avLst>
                </a:prstGeom>
                <a:solidFill>
                  <a:schemeClr val="bg1"/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7DCD859B-E163-89CC-9764-02D04D085D94}"/>
                    </a:ext>
                  </a:extLst>
                </p:cNvPr>
                <p:cNvSpPr txBox="1"/>
                <p:nvPr/>
              </p:nvSpPr>
              <p:spPr>
                <a:xfrm>
                  <a:off x="784272" y="2176770"/>
                  <a:ext cx="4680000" cy="9347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kumimoji="1" lang="en-US" altLang="ko-Kore-KR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GUI </a:t>
                  </a:r>
                  <a:r>
                    <a:rPr kumimoji="1" lang="ko-Kore-KR" altLang="en-US" sz="2400" b="1" dirty="0">
                      <a:latin typeface="Pretendard SemiBold" panose="02000503000000020004" pitchFamily="2" charset="-127"/>
                      <a:ea typeface="Pretendard SemiBold" panose="02000503000000020004" pitchFamily="2" charset="-127"/>
                      <a:cs typeface="Pretendard SemiBold" panose="02000503000000020004" pitchFamily="2" charset="-127"/>
                    </a:rPr>
                    <a:t>프로그래밍</a:t>
                  </a:r>
                  <a:endParaRPr kumimoji="1" lang="en-US" altLang="ko-Kore-KR" sz="2400" b="1" dirty="0">
                    <a:latin typeface="Pretendard SemiBold" panose="02000503000000020004" pitchFamily="2" charset="-127"/>
                    <a:ea typeface="Pretendard SemiBold" panose="02000503000000020004" pitchFamily="2" charset="-127"/>
                    <a:cs typeface="Pretendard SemiBold" panose="02000503000000020004" pitchFamily="2" charset="-127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kumimoji="1" lang="ko-Kore-KR" altLang="en-US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파이썬으로 만든 키오스크들도 있다</a:t>
                  </a:r>
                  <a:r>
                    <a:rPr kumimoji="1" lang="en-US" altLang="ko-Kore-KR" sz="2000" dirty="0">
                      <a:latin typeface="Pretendard" panose="02000503000000020004" pitchFamily="2" charset="-127"/>
                      <a:ea typeface="Pretendard" panose="02000503000000020004" pitchFamily="2" charset="-127"/>
                      <a:cs typeface="Pretendard" panose="02000503000000020004" pitchFamily="2" charset="-127"/>
                    </a:rPr>
                    <a:t>.</a:t>
                  </a:r>
                  <a:endParaRPr kumimoji="1" lang="en-US" altLang="ko-KR" sz="2000" dirty="0">
                    <a:latin typeface="Pretendard" panose="02000503000000020004" pitchFamily="2" charset="-127"/>
                    <a:ea typeface="Pretendard" panose="02000503000000020004" pitchFamily="2" charset="-127"/>
                    <a:cs typeface="Pretendard" panose="02000503000000020004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1864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881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질문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043877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컴퓨팅사고란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8B7BB6E-36D8-44A6-7CCE-FB62F001B688}"/>
              </a:ext>
            </a:extLst>
          </p:cNvPr>
          <p:cNvSpPr txBox="1"/>
          <p:nvPr/>
        </p:nvSpPr>
        <p:spPr>
          <a:xfrm>
            <a:off x="2432175" y="1859339"/>
            <a:ext cx="732764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30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&lt;</a:t>
            </a:r>
            <a:r>
              <a:rPr kumimoji="1" lang="ko-Kore-KR" altLang="en-US" sz="30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문제</a:t>
            </a:r>
            <a:r>
              <a:rPr kumimoji="1" lang="en-US" altLang="ko-KR" sz="30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&gt;</a:t>
            </a:r>
          </a:p>
          <a:p>
            <a:endParaRPr kumimoji="1" lang="en-US" altLang="ko-Kore-KR" sz="24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ore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책의 앞 표지 두께</a:t>
            </a:r>
            <a:r>
              <a:rPr kumimoji="1" lang="en-US" altLang="ko-Kore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 </a:t>
            </a:r>
            <a:r>
              <a:rPr kumimoji="1"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3mm</a:t>
            </a:r>
          </a:p>
          <a:p>
            <a:r>
              <a:rPr kumimoji="1" lang="ko-Kore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책의 뒤 표지 두께</a:t>
            </a:r>
            <a:r>
              <a:rPr kumimoji="1" lang="en-US" altLang="ko-Kore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 </a:t>
            </a:r>
            <a:r>
              <a:rPr kumimoji="1"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3mm</a:t>
            </a:r>
          </a:p>
          <a:p>
            <a:r>
              <a:rPr kumimoji="1" lang="ko-Kore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책의 표지를 제외한 부분의 두께</a:t>
            </a:r>
            <a:r>
              <a:rPr kumimoji="1" lang="en-US" altLang="ko-Kore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:</a:t>
            </a:r>
            <a:r>
              <a:rPr kumimoji="1" lang="ko-Kore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en-US" altLang="ko-Kore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2</a:t>
            </a:r>
            <a:r>
              <a:rPr kumimoji="1"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4mm</a:t>
            </a:r>
          </a:p>
          <a:p>
            <a:endParaRPr kumimoji="1" lang="en-US" altLang="ko-Kore-KR" sz="24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  <a:p>
            <a:r>
              <a:rPr kumimoji="1" lang="ko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책장에 위와 같은 책이 </a:t>
            </a:r>
            <a:r>
              <a:rPr kumimoji="1"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5</a:t>
            </a:r>
            <a:r>
              <a:rPr kumimoji="1" lang="ko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권이 꽂혀져 있을 때</a:t>
            </a:r>
            <a:r>
              <a:rPr kumimoji="1"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</a:t>
            </a:r>
            <a:br>
              <a:rPr kumimoji="1"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</a:br>
            <a:r>
              <a:rPr kumimoji="1" lang="ko-KR" altLang="en-US" sz="2400" dirty="0">
                <a:solidFill>
                  <a:srgbClr val="C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첫번째 책의 앞 표지부터</a:t>
            </a:r>
            <a:r>
              <a:rPr kumimoji="1" lang="en-US" altLang="ko-KR" sz="2400" dirty="0">
                <a:solidFill>
                  <a:srgbClr val="C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</a:t>
            </a:r>
            <a:r>
              <a:rPr kumimoji="1" lang="ko-KR" altLang="en-US" sz="2400" dirty="0">
                <a:solidFill>
                  <a:srgbClr val="C00000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마지막 책의 뒤 표지까지의 길이</a:t>
            </a:r>
            <a:r>
              <a:rPr kumimoji="1" lang="ko-KR" altLang="en-US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는</a:t>
            </a:r>
            <a:r>
              <a:rPr kumimoji="1" lang="en-US" altLang="ko-KR" sz="24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?</a:t>
            </a:r>
            <a:endParaRPr kumimoji="1" lang="ko-Kore-KR" altLang="en-US" sz="24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3379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컴퓨팅사고란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D93FBBA-A76F-82BD-C2B5-22019B79A63E}"/>
              </a:ext>
            </a:extLst>
          </p:cNvPr>
          <p:cNvSpPr txBox="1"/>
          <p:nvPr/>
        </p:nvSpPr>
        <p:spPr>
          <a:xfrm>
            <a:off x="1038395" y="2215198"/>
            <a:ext cx="5051383" cy="10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일반적 문제 해결</a:t>
            </a:r>
            <a:endParaRPr kumimoji="1" lang="en-US" altLang="ko-Kore-KR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정형화된 개념을 학습하고 체득한 원리를 문제에 응용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63BCDE-19B0-939D-9ED8-4EDC926050F5}"/>
              </a:ext>
            </a:extLst>
          </p:cNvPr>
          <p:cNvSpPr txBox="1"/>
          <p:nvPr/>
        </p:nvSpPr>
        <p:spPr>
          <a:xfrm>
            <a:off x="1038395" y="3404249"/>
            <a:ext cx="3348994" cy="10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창의적 문제 해결</a:t>
            </a:r>
            <a:endParaRPr kumimoji="1" lang="en-US" altLang="ko-Kore-KR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상상력에 기반한 창의적 문제 해결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2D8B9A-65AE-5611-49EF-2200AB7E4400}"/>
              </a:ext>
            </a:extLst>
          </p:cNvPr>
          <p:cNvSpPr txBox="1"/>
          <p:nvPr/>
        </p:nvSpPr>
        <p:spPr>
          <a:xfrm>
            <a:off x="1038395" y="4593300"/>
            <a:ext cx="7792518" cy="10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컴퓨팅 사고를 이용한 문제 해결</a:t>
            </a:r>
            <a:endParaRPr kumimoji="1" lang="en-US" altLang="ko-Kore-KR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- </a:t>
            </a:r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주어진 문제를 분해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 </a:t>
            </a:r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추상화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 </a:t>
            </a:r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패턴인식</a:t>
            </a:r>
            <a:r>
              <a:rPr kumimoji="1" lang="en-US" altLang="ko-Kore-KR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, </a:t>
            </a:r>
            <a:r>
              <a:rPr kumimoji="1"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알고리즘 등을 이용해서 문제를 해결하는 방법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DCDCB-D0F4-EA92-9335-719B78EDE95B}"/>
              </a:ext>
            </a:extLst>
          </p:cNvPr>
          <p:cNvSpPr txBox="1"/>
          <p:nvPr/>
        </p:nvSpPr>
        <p:spPr>
          <a:xfrm>
            <a:off x="722325" y="1154745"/>
            <a:ext cx="44085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40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문제 해결 </a:t>
            </a:r>
            <a:r>
              <a:rPr kumimoji="1" lang="en-US" altLang="ko-Kore-KR" sz="40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3</a:t>
            </a:r>
            <a:r>
              <a:rPr kumimoji="1" lang="ko-Kore-KR" altLang="en-US" sz="40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가지 방법</a:t>
            </a:r>
            <a:endParaRPr kumimoji="1" lang="en-US" altLang="ko-Kore-KR" sz="4000" b="1" dirty="0"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2167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7B6607-DC26-7876-61C9-3D978CFD45C1}"/>
              </a:ext>
            </a:extLst>
          </p:cNvPr>
          <p:cNvSpPr/>
          <p:nvPr/>
        </p:nvSpPr>
        <p:spPr>
          <a:xfrm>
            <a:off x="287999" y="288000"/>
            <a:ext cx="11616617" cy="51417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D8FDA3-4B72-4203-1240-3C83820A8ED4}"/>
              </a:ext>
            </a:extLst>
          </p:cNvPr>
          <p:cNvSpPr txBox="1"/>
          <p:nvPr/>
        </p:nvSpPr>
        <p:spPr>
          <a:xfrm>
            <a:off x="375178" y="314256"/>
            <a:ext cx="194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ore-KR" altLang="en-US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컴퓨팅사고란</a:t>
            </a:r>
            <a:r>
              <a:rPr lang="en-US" altLang="ko-Kore-KR" sz="24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ko-KR" altLang="en-US" sz="2400" b="1" dirty="0">
              <a:solidFill>
                <a:schemeClr val="bg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EC95BC9-F2E7-2F5F-F73F-9F3E0A22417B}"/>
              </a:ext>
            </a:extLst>
          </p:cNvPr>
          <p:cNvGrpSpPr/>
          <p:nvPr/>
        </p:nvGrpSpPr>
        <p:grpSpPr>
          <a:xfrm>
            <a:off x="0" y="6343821"/>
            <a:ext cx="12191999" cy="514179"/>
            <a:chOff x="0" y="6343821"/>
            <a:chExt cx="12191999" cy="514179"/>
          </a:xfrm>
          <a:solidFill>
            <a:srgbClr val="002060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C2681B9-3682-0A73-CA56-43D31F1DA4B3}"/>
                </a:ext>
              </a:extLst>
            </p:cNvPr>
            <p:cNvSpPr/>
            <p:nvPr/>
          </p:nvSpPr>
          <p:spPr>
            <a:xfrm>
              <a:off x="0" y="6343821"/>
              <a:ext cx="12191999" cy="5141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BF0CD1B-7629-F4C1-2C24-27C163E51FE9}"/>
                </a:ext>
              </a:extLst>
            </p:cNvPr>
            <p:cNvSpPr txBox="1">
              <a:spLocks/>
            </p:cNvSpPr>
            <p:nvPr/>
          </p:nvSpPr>
          <p:spPr>
            <a:xfrm>
              <a:off x="287999" y="6413766"/>
              <a:ext cx="1493911" cy="369332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Pretendard Black" panose="02000503000000020004" pitchFamily="2" charset="-127"/>
                  <a:ea typeface="Pretendard Black" panose="02000503000000020004" pitchFamily="2" charset="-127"/>
                  <a:cs typeface="Pretendard Black" panose="02000503000000020004" pitchFamily="2" charset="-127"/>
                </a:rPr>
                <a:t>Ted Song</a:t>
              </a:r>
              <a:endParaRPr lang="ko-KR" altLang="en-US" b="1" dirty="0">
                <a:solidFill>
                  <a:schemeClr val="bg1"/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endParaRPr>
            </a:p>
          </p:txBody>
        </p:sp>
        <p:pic>
          <p:nvPicPr>
            <p:cNvPr id="39" name="그림 38" descr="텍스트이(가) 표시된 사진&#10;&#10;자동 생성된 설명">
              <a:extLst>
                <a:ext uri="{FF2B5EF4-FFF2-40B4-BE49-F238E27FC236}">
                  <a16:creationId xmlns:a16="http://schemas.microsoft.com/office/drawing/2014/main" id="{43461565-A87F-0CD3-44B4-E831D9CB3D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329" t="12523" r="16735" b="8130"/>
            <a:stretch/>
          </p:blipFill>
          <p:spPr>
            <a:xfrm>
              <a:off x="9022255" y="6365239"/>
              <a:ext cx="2881746" cy="466387"/>
            </a:xfrm>
            <a:prstGeom prst="rect">
              <a:avLst/>
            </a:prstGeom>
            <a:grpFill/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D31DCDCB-D0F4-EA92-9335-719B78EDE95B}"/>
              </a:ext>
            </a:extLst>
          </p:cNvPr>
          <p:cNvSpPr txBox="1"/>
          <p:nvPr/>
        </p:nvSpPr>
        <p:spPr>
          <a:xfrm>
            <a:off x="4135366" y="1316562"/>
            <a:ext cx="39212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일반적 문제 해결 </a:t>
            </a:r>
            <a:r>
              <a:rPr kumimoji="1" lang="en-US" altLang="ko-Kore-KR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- </a:t>
            </a:r>
            <a:r>
              <a:rPr kumimoji="1" lang="ko-Kore-KR" altLang="en-US" sz="3200" b="1" dirty="0"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예시</a:t>
            </a:r>
            <a:endParaRPr kumimoji="1" lang="en-US" altLang="ko-Kore-KR" sz="3200" b="1" dirty="0">
              <a:latin typeface="Pretendard Black" panose="02000503000000020004" pitchFamily="2" charset="-127"/>
              <a:ea typeface="Pretendard Black" panose="02000503000000020004" pitchFamily="2" charset="-127"/>
              <a:cs typeface="Pretendard Black" panose="02000503000000020004" pitchFamily="2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18D3DCF-52CA-B324-73F3-F690821918BB}"/>
              </a:ext>
            </a:extLst>
          </p:cNvPr>
          <p:cNvGrpSpPr/>
          <p:nvPr/>
        </p:nvGrpSpPr>
        <p:grpSpPr>
          <a:xfrm>
            <a:off x="3010150" y="2216072"/>
            <a:ext cx="6171701" cy="3326754"/>
            <a:chOff x="2703858" y="1971617"/>
            <a:chExt cx="6171701" cy="3326754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BB094C78-7472-FC43-AC9E-DF06546B0BDE}"/>
                </a:ext>
              </a:extLst>
            </p:cNvPr>
            <p:cNvGrpSpPr/>
            <p:nvPr/>
          </p:nvGrpSpPr>
          <p:grpSpPr>
            <a:xfrm>
              <a:off x="3003692" y="2263394"/>
              <a:ext cx="5572036" cy="2743200"/>
              <a:chOff x="3122908" y="2402237"/>
              <a:chExt cx="2743200" cy="2743200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DCD625E2-91E9-0F64-ACA3-95A3688144F4}"/>
                  </a:ext>
                </a:extLst>
              </p:cNvPr>
              <p:cNvGrpSpPr/>
              <p:nvPr/>
            </p:nvGrpSpPr>
            <p:grpSpPr>
              <a:xfrm>
                <a:off x="3122908" y="3316637"/>
                <a:ext cx="2743200" cy="914400"/>
                <a:chOff x="3122908" y="3316637"/>
                <a:chExt cx="2743200" cy="914400"/>
              </a:xfrm>
              <a:solidFill>
                <a:schemeClr val="bg1"/>
              </a:solidFill>
            </p:grpSpPr>
            <p:sp>
              <p:nvSpPr>
                <p:cNvPr id="2" name="직사각형 1">
                  <a:extLst>
                    <a:ext uri="{FF2B5EF4-FFF2-40B4-BE49-F238E27FC236}">
                      <a16:creationId xmlns:a16="http://schemas.microsoft.com/office/drawing/2014/main" id="{14494491-EC54-B2B1-1D8B-82CEB2363B01}"/>
                    </a:ext>
                  </a:extLst>
                </p:cNvPr>
                <p:cNvSpPr/>
                <p:nvPr/>
              </p:nvSpPr>
              <p:spPr>
                <a:xfrm>
                  <a:off x="31229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4" name="직사각형 3">
                  <a:extLst>
                    <a:ext uri="{FF2B5EF4-FFF2-40B4-BE49-F238E27FC236}">
                      <a16:creationId xmlns:a16="http://schemas.microsoft.com/office/drawing/2014/main" id="{15BD1B4A-F816-83C5-1642-166AC203BB8D}"/>
                    </a:ext>
                  </a:extLst>
                </p:cNvPr>
                <p:cNvSpPr/>
                <p:nvPr/>
              </p:nvSpPr>
              <p:spPr>
                <a:xfrm>
                  <a:off x="40373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EAABF6A1-F4FD-87EC-1FAC-B69C534EA4A2}"/>
                    </a:ext>
                  </a:extLst>
                </p:cNvPr>
                <p:cNvSpPr/>
                <p:nvPr/>
              </p:nvSpPr>
              <p:spPr>
                <a:xfrm>
                  <a:off x="49517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A44688BC-BE49-C136-CC37-22E678880155}"/>
                  </a:ext>
                </a:extLst>
              </p:cNvPr>
              <p:cNvGrpSpPr/>
              <p:nvPr/>
            </p:nvGrpSpPr>
            <p:grpSpPr>
              <a:xfrm>
                <a:off x="3122908" y="2402237"/>
                <a:ext cx="2743200" cy="914400"/>
                <a:chOff x="3122908" y="3316637"/>
                <a:chExt cx="2743200" cy="914400"/>
              </a:xfrm>
              <a:solidFill>
                <a:schemeClr val="bg1"/>
              </a:solidFill>
            </p:grpSpPr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65AD0477-6917-EBA4-9F41-309E80F42DE5}"/>
                    </a:ext>
                  </a:extLst>
                </p:cNvPr>
                <p:cNvSpPr/>
                <p:nvPr/>
              </p:nvSpPr>
              <p:spPr>
                <a:xfrm>
                  <a:off x="31229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16" name="직사각형 15">
                  <a:extLst>
                    <a:ext uri="{FF2B5EF4-FFF2-40B4-BE49-F238E27FC236}">
                      <a16:creationId xmlns:a16="http://schemas.microsoft.com/office/drawing/2014/main" id="{6989C9B3-CFD6-D609-2809-EF3D864EFC06}"/>
                    </a:ext>
                  </a:extLst>
                </p:cNvPr>
                <p:cNvSpPr/>
                <p:nvPr/>
              </p:nvSpPr>
              <p:spPr>
                <a:xfrm>
                  <a:off x="40373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E70573DA-3020-7381-FB72-514724F9AFCF}"/>
                    </a:ext>
                  </a:extLst>
                </p:cNvPr>
                <p:cNvSpPr/>
                <p:nvPr/>
              </p:nvSpPr>
              <p:spPr>
                <a:xfrm>
                  <a:off x="49517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A9C35905-D2D9-8AC2-49C6-9578BE152899}"/>
                  </a:ext>
                </a:extLst>
              </p:cNvPr>
              <p:cNvGrpSpPr/>
              <p:nvPr/>
            </p:nvGrpSpPr>
            <p:grpSpPr>
              <a:xfrm>
                <a:off x="3122908" y="4231037"/>
                <a:ext cx="2743200" cy="914400"/>
                <a:chOff x="3122908" y="3316637"/>
                <a:chExt cx="2743200" cy="914400"/>
              </a:xfrm>
              <a:solidFill>
                <a:schemeClr val="bg1"/>
              </a:solidFill>
            </p:grpSpPr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46CFA483-9B72-2F84-8024-2D6ACEFF2746}"/>
                    </a:ext>
                  </a:extLst>
                </p:cNvPr>
                <p:cNvSpPr/>
                <p:nvPr/>
              </p:nvSpPr>
              <p:spPr>
                <a:xfrm>
                  <a:off x="31229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6C05F5A7-755D-51E3-6541-58894D25AC68}"/>
                    </a:ext>
                  </a:extLst>
                </p:cNvPr>
                <p:cNvSpPr/>
                <p:nvPr/>
              </p:nvSpPr>
              <p:spPr>
                <a:xfrm>
                  <a:off x="40373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4B548549-3F14-601D-28B8-CA507D6A475B}"/>
                    </a:ext>
                  </a:extLst>
                </p:cNvPr>
                <p:cNvSpPr/>
                <p:nvPr/>
              </p:nvSpPr>
              <p:spPr>
                <a:xfrm>
                  <a:off x="4951708" y="3316637"/>
                  <a:ext cx="914400" cy="91440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ore-KR" altLang="en-US" dirty="0"/>
                </a:p>
              </p:txBody>
            </p:sp>
          </p:grpSp>
        </p:grp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F982BCC-869B-B194-3B32-39C01B2DC56C}"/>
                </a:ext>
              </a:extLst>
            </p:cNvPr>
            <p:cNvSpPr/>
            <p:nvPr/>
          </p:nvSpPr>
          <p:spPr>
            <a:xfrm>
              <a:off x="2703858" y="4698706"/>
              <a:ext cx="599665" cy="599665"/>
            </a:xfrm>
            <a:prstGeom prst="ellips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91E51B77-3EB9-C49F-1C2F-53AC48823E39}"/>
                </a:ext>
              </a:extLst>
            </p:cNvPr>
            <p:cNvSpPr/>
            <p:nvPr/>
          </p:nvSpPr>
          <p:spPr>
            <a:xfrm>
              <a:off x="8275894" y="1971617"/>
              <a:ext cx="599665" cy="59966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9827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453</Words>
  <Application>Microsoft Macintosh PowerPoint</Application>
  <PresentationFormat>와이드스크린</PresentationFormat>
  <Paragraphs>110</Paragraphs>
  <Slides>16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Arial</vt:lpstr>
      <vt:lpstr>Pretendard Black</vt:lpstr>
      <vt:lpstr>Pretendard Medium</vt:lpstr>
      <vt:lpstr>Cambria Math</vt:lpstr>
      <vt:lpstr>Calibri</vt:lpstr>
      <vt:lpstr>Consolas</vt:lpstr>
      <vt:lpstr>Pretendard</vt:lpstr>
      <vt:lpstr>Calibri Light</vt:lpstr>
      <vt:lpstr>Pretendard SemiBold</vt:lpstr>
      <vt:lpstr>Office 테마</vt:lpstr>
      <vt:lpstr>(2) 파이썬이란 무엇인가?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(1) 강의소개 및 개발환경 세팅</dc:title>
  <dc:creator>송기태</dc:creator>
  <cp:lastModifiedBy>송기태</cp:lastModifiedBy>
  <cp:revision>5</cp:revision>
  <dcterms:created xsi:type="dcterms:W3CDTF">2023-07-12T08:16:29Z</dcterms:created>
  <dcterms:modified xsi:type="dcterms:W3CDTF">2023-07-12T14:13:40Z</dcterms:modified>
</cp:coreProperties>
</file>

<file path=docProps/thumbnail.jpeg>
</file>